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8"/>
  </p:notesMasterIdLst>
  <p:sldIdLst>
    <p:sldId id="256" r:id="rId2"/>
    <p:sldId id="261" r:id="rId3"/>
    <p:sldId id="300" r:id="rId4"/>
    <p:sldId id="302" r:id="rId5"/>
    <p:sldId id="303" r:id="rId6"/>
    <p:sldId id="323" r:id="rId7"/>
    <p:sldId id="304" r:id="rId8"/>
    <p:sldId id="359" r:id="rId9"/>
    <p:sldId id="360" r:id="rId10"/>
    <p:sldId id="332" r:id="rId11"/>
    <p:sldId id="358" r:id="rId12"/>
    <p:sldId id="258" r:id="rId13"/>
    <p:sldId id="337" r:id="rId14"/>
    <p:sldId id="259" r:id="rId15"/>
    <p:sldId id="297" r:id="rId16"/>
    <p:sldId id="262" r:id="rId17"/>
    <p:sldId id="339" r:id="rId18"/>
    <p:sldId id="340" r:id="rId19"/>
    <p:sldId id="263" r:id="rId20"/>
    <p:sldId id="311" r:id="rId21"/>
    <p:sldId id="305" r:id="rId22"/>
    <p:sldId id="306" r:id="rId23"/>
    <p:sldId id="314" r:id="rId24"/>
    <p:sldId id="307" r:id="rId25"/>
    <p:sldId id="338" r:id="rId26"/>
    <p:sldId id="344" r:id="rId27"/>
    <p:sldId id="336" r:id="rId28"/>
    <p:sldId id="333" r:id="rId29"/>
    <p:sldId id="313" r:id="rId30"/>
    <p:sldId id="357" r:id="rId31"/>
    <p:sldId id="310" r:id="rId32"/>
    <p:sldId id="348" r:id="rId33"/>
    <p:sldId id="354" r:id="rId34"/>
    <p:sldId id="353" r:id="rId35"/>
    <p:sldId id="355" r:id="rId36"/>
    <p:sldId id="356" r:id="rId37"/>
    <p:sldId id="352" r:id="rId38"/>
    <p:sldId id="349" r:id="rId39"/>
    <p:sldId id="345" r:id="rId40"/>
    <p:sldId id="347" r:id="rId41"/>
    <p:sldId id="350" r:id="rId42"/>
    <p:sldId id="351" r:id="rId43"/>
    <p:sldId id="362" r:id="rId44"/>
    <p:sldId id="326" r:id="rId45"/>
    <p:sldId id="361" r:id="rId46"/>
    <p:sldId id="299"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5C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E2D3A9-467F-4A90-B699-93684C5F3AAE}" v="593" dt="2021-06-17T15:53:42.647"/>
    <p1510:client id="{96EF61E2-BC89-45CA-B705-26DE50AD3DFB}" v="2489" dt="2021-06-17T16:51:22.845"/>
    <p1510:client id="{D0F883F6-C29D-4CCA-B600-B02CE02CF371}" v="5955" dt="2021-06-20T09:05:48.174"/>
    <p1510:client id="{E906A0A2-CAAC-4A5C-86DE-028836D8995B}" v="223" dt="2021-06-17T15:40:38.9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43C669-7BC3-4749-A4E3-5A537F9F18DB}" type="datetimeFigureOut">
              <a:rPr lang="en-US" smtClean="0"/>
              <a:t>6/20/2021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CCB20-2F0F-4308-8E82-AFDA03404C4E}" type="slidenum">
              <a:rPr lang="en-US" smtClean="0"/>
              <a:t>‹#›</a:t>
            </a:fld>
            <a:endParaRPr lang="en-US"/>
          </a:p>
        </p:txBody>
      </p:sp>
    </p:spTree>
    <p:extLst>
      <p:ext uri="{BB962C8B-B14F-4D97-AF65-F5344CB8AC3E}">
        <p14:creationId xmlns:p14="http://schemas.microsoft.com/office/powerpoint/2010/main" val="256797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C49F87-DB32-4E7E-B4F2-424234DD1D44}" type="datetimeFigureOut">
              <a:rPr lang="en-ID" smtClean="0"/>
              <a:t>20/06/2021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3808752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C49F87-DB32-4E7E-B4F2-424234DD1D44}" type="datetimeFigureOut">
              <a:rPr lang="en-ID" smtClean="0"/>
              <a:t>20/06/2021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180272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C49F87-DB32-4E7E-B4F2-424234DD1D44}" type="datetimeFigureOut">
              <a:rPr lang="en-ID" smtClean="0"/>
              <a:t>20/06/2021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6713216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C49F87-DB32-4E7E-B4F2-424234DD1D44}" type="datetimeFigureOut">
              <a:rPr lang="en-ID" smtClean="0"/>
              <a:t>20/06/2021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13953153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C49F87-DB32-4E7E-B4F2-424234DD1D44}" type="datetimeFigureOut">
              <a:rPr lang="en-ID" smtClean="0"/>
              <a:t>20/06/2021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2141119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C49F87-DB32-4E7E-B4F2-424234DD1D44}" type="datetimeFigureOut">
              <a:rPr lang="en-ID" smtClean="0"/>
              <a:t>20/06/2021</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2759691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C49F87-DB32-4E7E-B4F2-424234DD1D44}" type="datetimeFigureOut">
              <a:rPr lang="en-ID" smtClean="0"/>
              <a:t>20/06/2021</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34463492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C49F87-DB32-4E7E-B4F2-424234DD1D44}" type="datetimeFigureOut">
              <a:rPr lang="en-ID" smtClean="0"/>
              <a:t>20/06/2021</a:t>
            </a:fld>
            <a:endParaRPr lang="en-ID"/>
          </a:p>
        </p:txBody>
      </p:sp>
      <p:sp>
        <p:nvSpPr>
          <p:cNvPr id="4" name="Footer Placeholder 3"/>
          <p:cNvSpPr>
            <a:spLocks noGrp="1"/>
          </p:cNvSpPr>
          <p:nvPr>
            <p:ph type="ftr" sz="quarter" idx="11"/>
          </p:nvPr>
        </p:nvSpPr>
        <p:spPr/>
        <p:txBody>
          <a:bodyPr/>
          <a:lstStyle/>
          <a:p>
            <a:endParaRPr lang="en-ID"/>
          </a:p>
        </p:txBody>
      </p:sp>
      <p:sp>
        <p:nvSpPr>
          <p:cNvPr id="5" name="Slide Number Placeholder 4"/>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1441202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C49F87-DB32-4E7E-B4F2-424234DD1D44}" type="datetimeFigureOut">
              <a:rPr lang="en-ID" smtClean="0"/>
              <a:t>20/06/2021</a:t>
            </a:fld>
            <a:endParaRPr lang="en-ID"/>
          </a:p>
        </p:txBody>
      </p:sp>
      <p:sp>
        <p:nvSpPr>
          <p:cNvPr id="3" name="Footer Placeholder 2"/>
          <p:cNvSpPr>
            <a:spLocks noGrp="1"/>
          </p:cNvSpPr>
          <p:nvPr>
            <p:ph type="ftr" sz="quarter" idx="11"/>
          </p:nvPr>
        </p:nvSpPr>
        <p:spPr/>
        <p:txBody>
          <a:bodyPr/>
          <a:lstStyle/>
          <a:p>
            <a:endParaRPr lang="en-ID"/>
          </a:p>
        </p:txBody>
      </p:sp>
      <p:sp>
        <p:nvSpPr>
          <p:cNvPr id="4" name="Slide Number Placeholder 3"/>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2566598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C49F87-DB32-4E7E-B4F2-424234DD1D44}" type="datetimeFigureOut">
              <a:rPr lang="en-ID" smtClean="0"/>
              <a:t>20/06/2021</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1262735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C49F87-DB32-4E7E-B4F2-424234DD1D44}" type="datetimeFigureOut">
              <a:rPr lang="en-ID" smtClean="0"/>
              <a:t>20/06/2021</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40272756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49F87-DB32-4E7E-B4F2-424234DD1D44}" type="datetimeFigureOut">
              <a:rPr lang="en-ID" smtClean="0"/>
              <a:t>20/06/2021</a:t>
            </a:fld>
            <a:endParaRPr lang="en-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8E0192-21E0-4CE4-8C96-CE6CAD350142}" type="slidenum">
              <a:rPr lang="en-ID" smtClean="0"/>
              <a:t>‹#›</a:t>
            </a:fld>
            <a:endParaRPr lang="en-ID"/>
          </a:p>
        </p:txBody>
      </p:sp>
    </p:spTree>
    <p:extLst>
      <p:ext uri="{BB962C8B-B14F-4D97-AF65-F5344CB8AC3E}">
        <p14:creationId xmlns:p14="http://schemas.microsoft.com/office/powerpoint/2010/main" val="3678735267"/>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an artificial neural network? | IT PRO">
            <a:extLst>
              <a:ext uri="{FF2B5EF4-FFF2-40B4-BE49-F238E27FC236}">
                <a16:creationId xmlns:a16="http://schemas.microsoft.com/office/drawing/2014/main" id="{DEA4DF26-15F8-4379-BD58-A6CCAF231262}"/>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325EA7-54AE-4A4D-B2A8-26A6BAC48C0E}"/>
              </a:ext>
            </a:extLst>
          </p:cNvPr>
          <p:cNvSpPr>
            <a:spLocks noGrp="1"/>
          </p:cNvSpPr>
          <p:nvPr>
            <p:ph type="ctrTitle"/>
          </p:nvPr>
        </p:nvSpPr>
        <p:spPr>
          <a:xfrm>
            <a:off x="1331843" y="1427162"/>
            <a:ext cx="9528314" cy="1641353"/>
          </a:xfrm>
          <a:ln w="38100">
            <a:solidFill>
              <a:schemeClr val="tx1"/>
            </a:solidFill>
            <a:prstDash val="solid"/>
          </a:ln>
        </p:spPr>
        <p:txBody>
          <a:bodyPr>
            <a:noAutofit/>
          </a:bodyPr>
          <a:lstStyle/>
          <a:p>
            <a:r>
              <a:rPr lang="en-US" sz="3600" b="1">
                <a:latin typeface="+mn-lt"/>
              </a:rPr>
              <a:t>LAPORAN PROYEK JARINGAN SYARAF TIRUAN MENGGUNAKAN ALGORITMA PROPAGASI BELAKANG  </a:t>
            </a:r>
            <a:endParaRPr lang="en-ID" sz="3600" b="1">
              <a:latin typeface="+mn-lt"/>
            </a:endParaRPr>
          </a:p>
        </p:txBody>
      </p:sp>
      <p:sp>
        <p:nvSpPr>
          <p:cNvPr id="3" name="Subtitle 2">
            <a:extLst>
              <a:ext uri="{FF2B5EF4-FFF2-40B4-BE49-F238E27FC236}">
                <a16:creationId xmlns:a16="http://schemas.microsoft.com/office/drawing/2014/main" id="{68918634-E256-4C1C-8BB5-B1E40801DDDD}"/>
              </a:ext>
            </a:extLst>
          </p:cNvPr>
          <p:cNvSpPr>
            <a:spLocks noGrp="1"/>
          </p:cNvSpPr>
          <p:nvPr>
            <p:ph type="subTitle" idx="1"/>
          </p:nvPr>
        </p:nvSpPr>
        <p:spPr>
          <a:xfrm>
            <a:off x="1032904" y="3602039"/>
            <a:ext cx="9144000" cy="2403108"/>
          </a:xfrm>
        </p:spPr>
        <p:txBody>
          <a:bodyPr vert="horz" lIns="91440" tIns="45720" rIns="91440" bIns="45720" rtlCol="0" anchor="t">
            <a:normAutofit fontScale="92500" lnSpcReduction="10000"/>
          </a:bodyPr>
          <a:lstStyle/>
          <a:p>
            <a:r>
              <a:rPr lang="en-US" b="1" dirty="0"/>
              <a:t>             </a:t>
            </a:r>
            <a:r>
              <a:rPr lang="en-US" b="1" dirty="0" err="1"/>
              <a:t>Kelompok</a:t>
            </a:r>
            <a:r>
              <a:rPr lang="en-US" b="1" dirty="0"/>
              <a:t> 14</a:t>
            </a:r>
          </a:p>
          <a:p>
            <a:pPr algn="l"/>
            <a:r>
              <a:rPr lang="en-US" dirty="0"/>
              <a:t>		Ahmad Akbar </a:t>
            </a:r>
            <a:r>
              <a:rPr lang="en-US" dirty="0" err="1"/>
              <a:t>Habibillah</a:t>
            </a:r>
            <a:r>
              <a:rPr lang="en-US" dirty="0"/>
              <a:t>			(1806147804)</a:t>
            </a:r>
            <a:endParaRPr lang="en-US" dirty="0">
              <a:cs typeface="Calibri"/>
            </a:endParaRPr>
          </a:p>
          <a:p>
            <a:pPr algn="l"/>
            <a:r>
              <a:rPr lang="en-US" dirty="0"/>
              <a:t>		George					(1806194883)</a:t>
            </a:r>
            <a:endParaRPr lang="en-US" dirty="0">
              <a:cs typeface="Calibri"/>
            </a:endParaRPr>
          </a:p>
          <a:p>
            <a:pPr algn="l"/>
            <a:r>
              <a:rPr lang="en-US" dirty="0"/>
              <a:t>		Hansel Matthew			(1806194914)	</a:t>
            </a:r>
          </a:p>
          <a:p>
            <a:pPr algn="l"/>
            <a:r>
              <a:rPr lang="en-US" dirty="0"/>
              <a:t>		</a:t>
            </a:r>
            <a:r>
              <a:rPr lang="en-US" dirty="0" err="1"/>
              <a:t>Kemas</a:t>
            </a:r>
            <a:r>
              <a:rPr lang="en-US" dirty="0"/>
              <a:t> Muhammad </a:t>
            </a:r>
            <a:r>
              <a:rPr lang="en-US" dirty="0" err="1"/>
              <a:t>Rizki</a:t>
            </a:r>
            <a:r>
              <a:rPr lang="en-US" dirty="0"/>
              <a:t> </a:t>
            </a:r>
            <a:r>
              <a:rPr lang="en-US" dirty="0" err="1"/>
              <a:t>Fadhila</a:t>
            </a:r>
            <a:r>
              <a:rPr lang="en-US" dirty="0"/>
              <a:t> 	(1806195072)		</a:t>
            </a:r>
            <a:endParaRPr lang="en-US" dirty="0">
              <a:cs typeface="Calibri"/>
            </a:endParaRPr>
          </a:p>
          <a:p>
            <a:pPr algn="just"/>
            <a:endParaRPr lang="en-ID" dirty="0"/>
          </a:p>
        </p:txBody>
      </p:sp>
    </p:spTree>
    <p:extLst>
      <p:ext uri="{BB962C8B-B14F-4D97-AF65-F5344CB8AC3E}">
        <p14:creationId xmlns:p14="http://schemas.microsoft.com/office/powerpoint/2010/main" val="41365248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1831518"/>
            <a:ext cx="5543746" cy="4351338"/>
          </a:xfrm>
        </p:spPr>
        <p:txBody>
          <a:bodyPr>
            <a:normAutofit/>
          </a:bodyPr>
          <a:lstStyle/>
          <a:p>
            <a:pPr marL="0" indent="0" algn="just">
              <a:lnSpc>
                <a:spcPct val="150000"/>
              </a:lnSpc>
              <a:spcBef>
                <a:spcPts val="0"/>
              </a:spcBef>
              <a:buNone/>
            </a:pPr>
            <a:r>
              <a:rPr lang="en-US" sz="1800" err="1">
                <a:effectLst/>
                <a:latin typeface="Times New Roman" panose="02020603050405020304" pitchFamily="18" charset="0"/>
                <a:ea typeface="Calibri" panose="020F0502020204030204" pitchFamily="34" charset="0"/>
              </a:rPr>
              <a:t>Dalam</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konteks</a:t>
            </a:r>
            <a:r>
              <a:rPr lang="en-US" sz="1800">
                <a:effectLst/>
                <a:latin typeface="Times New Roman" panose="02020603050405020304" pitchFamily="18" charset="0"/>
                <a:ea typeface="Calibri" panose="020F0502020204030204" pitchFamily="34" charset="0"/>
              </a:rPr>
              <a:t> machine learning, hyperparameter </a:t>
            </a:r>
            <a:r>
              <a:rPr lang="en-US" sz="1800" err="1">
                <a:effectLst/>
                <a:latin typeface="Times New Roman" panose="02020603050405020304" pitchFamily="18" charset="0"/>
                <a:ea typeface="Calibri" panose="020F0502020204030204" pitchFamily="34" charset="0"/>
              </a:rPr>
              <a:t>adalah</a:t>
            </a:r>
            <a:r>
              <a:rPr lang="en-US" sz="1800">
                <a:effectLst/>
                <a:latin typeface="Times New Roman" panose="02020603050405020304" pitchFamily="18" charset="0"/>
                <a:ea typeface="Calibri" panose="020F0502020204030204" pitchFamily="34" charset="0"/>
              </a:rPr>
              <a:t> parameter yang </a:t>
            </a:r>
            <a:r>
              <a:rPr lang="en-US" sz="1800" err="1">
                <a:effectLst/>
                <a:latin typeface="Times New Roman" panose="02020603050405020304" pitchFamily="18" charset="0"/>
                <a:ea typeface="Calibri" panose="020F0502020204030204" pitchFamily="34" charset="0"/>
              </a:rPr>
              <a:t>nilainya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ditetapkan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sebelum</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dimulainya</a:t>
            </a:r>
            <a:r>
              <a:rPr lang="en-US" sz="1800">
                <a:effectLst/>
                <a:latin typeface="Times New Roman" panose="02020603050405020304" pitchFamily="18" charset="0"/>
                <a:ea typeface="Calibri" panose="020F0502020204030204" pitchFamily="34" charset="0"/>
              </a:rPr>
              <a:t> proses </a:t>
            </a:r>
            <a:r>
              <a:rPr lang="en-US" sz="1800" err="1">
                <a:effectLst/>
                <a:latin typeface="Times New Roman" panose="02020603050405020304" pitchFamily="18" charset="0"/>
                <a:ea typeface="Calibri" panose="020F0502020204030204" pitchFamily="34" charset="0"/>
              </a:rPr>
              <a:t>pembelajaran</a:t>
            </a:r>
            <a:r>
              <a:rPr lang="en-US" sz="1800">
                <a:latin typeface="Times New Roman" panose="02020603050405020304" pitchFamily="18" charset="0"/>
                <a:ea typeface="Calibri" panose="020F0502020204030204" pitchFamily="34" charset="0"/>
              </a:rPr>
              <a:t>. </a:t>
            </a:r>
            <a:r>
              <a:rPr lang="en-US" sz="1800" err="1">
                <a:latin typeface="Times New Roman" panose="02020603050405020304" pitchFamily="18" charset="0"/>
                <a:ea typeface="Calibri" panose="020F0502020204030204" pitchFamily="34" charset="0"/>
              </a:rPr>
              <a:t>Berbeda</a:t>
            </a:r>
            <a:r>
              <a:rPr lang="en-US" sz="1800">
                <a:latin typeface="Times New Roman" panose="02020603050405020304" pitchFamily="18" charset="0"/>
                <a:ea typeface="Calibri" panose="020F0502020204030204" pitchFamily="34" charset="0"/>
              </a:rPr>
              <a:t> </a:t>
            </a:r>
            <a:r>
              <a:rPr lang="en-US" sz="1800" err="1">
                <a:latin typeface="Times New Roman" panose="02020603050405020304" pitchFamily="18" charset="0"/>
                <a:ea typeface="Calibri" panose="020F0502020204030204" pitchFamily="34" charset="0"/>
              </a:rPr>
              <a:t>dengan</a:t>
            </a:r>
            <a:r>
              <a:rPr lang="en-US" sz="1800">
                <a:latin typeface="Times New Roman" panose="02020603050405020304" pitchFamily="18" charset="0"/>
                <a:ea typeface="Calibri" panose="020F0502020204030204" pitchFamily="34" charset="0"/>
              </a:rPr>
              <a:t> parameter </a:t>
            </a:r>
            <a:r>
              <a:rPr lang="en-US" sz="1800" err="1">
                <a:effectLst/>
                <a:latin typeface="Times New Roman" panose="02020603050405020304" pitchFamily="18" charset="0"/>
                <a:ea typeface="Calibri" panose="020F0502020204030204" pitchFamily="34" charset="0"/>
              </a:rPr>
              <a:t>nilai</a:t>
            </a:r>
            <a:r>
              <a:rPr lang="en-US" sz="1800">
                <a:effectLst/>
                <a:latin typeface="Times New Roman" panose="02020603050405020304" pitchFamily="18" charset="0"/>
                <a:ea typeface="Calibri" panose="020F0502020204030204" pitchFamily="34" charset="0"/>
              </a:rPr>
              <a:t> hyperparameter </a:t>
            </a:r>
            <a:r>
              <a:rPr lang="en-US" sz="1800" err="1">
                <a:effectLst/>
                <a:latin typeface="Times New Roman" panose="02020603050405020304" pitchFamily="18" charset="0"/>
                <a:ea typeface="Calibri" panose="020F0502020204030204" pitchFamily="34" charset="0"/>
              </a:rPr>
              <a:t>tidak</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berubah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seiring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berjalannya</a:t>
            </a:r>
            <a:r>
              <a:rPr lang="en-US" sz="1800">
                <a:effectLst/>
                <a:latin typeface="Times New Roman" panose="02020603050405020304" pitchFamily="18" charset="0"/>
                <a:ea typeface="Calibri" panose="020F0502020204030204" pitchFamily="34" charset="0"/>
              </a:rPr>
              <a:t> proses </a:t>
            </a:r>
            <a:r>
              <a:rPr lang="en-US" sz="1800" err="1">
                <a:effectLst/>
                <a:latin typeface="Times New Roman" panose="02020603050405020304" pitchFamily="18" charset="0"/>
                <a:ea typeface="Calibri" panose="020F0502020204030204" pitchFamily="34" charset="0"/>
              </a:rPr>
              <a:t>pelatihan</a:t>
            </a:r>
            <a:r>
              <a:rPr lang="en-US" sz="1800">
                <a:effectLst/>
                <a:latin typeface="Times New Roman" panose="02020603050405020304" pitchFamily="18" charset="0"/>
                <a:ea typeface="Calibri" panose="020F0502020204030204" pitchFamily="34" charset="0"/>
              </a:rPr>
              <a:t>.</a:t>
            </a:r>
            <a:r>
              <a:rPr lang="en-ID" sz="1800">
                <a:effectLst/>
                <a:latin typeface="Calibri" panose="020F0502020204030204" pitchFamily="34" charset="0"/>
                <a:ea typeface="Calibri" panose="020F0502020204030204" pitchFamily="34" charset="0"/>
                <a:cs typeface="Times New Roman" panose="02020603050405020304" pitchFamily="18" charset="0"/>
              </a:rPr>
              <a:t> </a:t>
            </a:r>
            <a:r>
              <a:rPr lang="en-ID" sz="1800" err="1">
                <a:effectLst/>
                <a:latin typeface="Calibri" panose="020F0502020204030204" pitchFamily="34" charset="0"/>
                <a:ea typeface="Calibri" panose="020F0502020204030204" pitchFamily="34" charset="0"/>
                <a:cs typeface="Times New Roman" panose="02020603050405020304" pitchFamily="18" charset="0"/>
              </a:rPr>
              <a:t>Beberapa</a:t>
            </a:r>
            <a:r>
              <a:rPr lang="en-ID" sz="1800">
                <a:effectLst/>
                <a:latin typeface="Calibri" panose="020F0502020204030204" pitchFamily="34" charset="0"/>
                <a:ea typeface="Calibri" panose="020F0502020204030204" pitchFamily="34" charset="0"/>
                <a:cs typeface="Times New Roman" panose="02020603050405020304" pitchFamily="18" charset="0"/>
              </a:rPr>
              <a:t> </a:t>
            </a:r>
            <a:r>
              <a:rPr lang="en-ID" sz="1800" err="1">
                <a:effectLst/>
                <a:latin typeface="Calibri" panose="020F0502020204030204" pitchFamily="34" charset="0"/>
                <a:ea typeface="Calibri" panose="020F0502020204030204" pitchFamily="34" charset="0"/>
                <a:cs typeface="Times New Roman" panose="02020603050405020304" pitchFamily="18" charset="0"/>
              </a:rPr>
              <a:t>jenis</a:t>
            </a:r>
            <a:r>
              <a:rPr lang="en-ID" sz="1800">
                <a:effectLst/>
                <a:latin typeface="Calibri" panose="020F0502020204030204" pitchFamily="34" charset="0"/>
                <a:ea typeface="Calibri" panose="020F0502020204030204" pitchFamily="34" charset="0"/>
                <a:cs typeface="Times New Roman" panose="02020603050405020304" pitchFamily="18" charset="0"/>
              </a:rPr>
              <a:t> hyperparameter:</a:t>
            </a:r>
          </a:p>
          <a:p>
            <a:pPr marL="342900" indent="-342900" algn="just">
              <a:lnSpc>
                <a:spcPct val="150000"/>
              </a:lnSpc>
              <a:spcBef>
                <a:spcPts val="0"/>
              </a:spcBef>
              <a:buFont typeface="+mj-lt"/>
              <a:buAutoNum type="arabicPeriod"/>
            </a:pPr>
            <a:r>
              <a:rPr lang="en-ID" sz="1800">
                <a:latin typeface="Calibri" panose="020F0502020204030204" pitchFamily="34" charset="0"/>
                <a:ea typeface="Calibri" panose="020F0502020204030204" pitchFamily="34" charset="0"/>
                <a:cs typeface="Times New Roman" panose="02020603050405020304" pitchFamily="18" charset="0"/>
              </a:rPr>
              <a:t>Learning Rate</a:t>
            </a:r>
          </a:p>
          <a:p>
            <a:pPr marL="342900" indent="-342900" algn="just">
              <a:lnSpc>
                <a:spcPct val="150000"/>
              </a:lnSpc>
              <a:spcBef>
                <a:spcPts val="0"/>
              </a:spcBef>
              <a:buFont typeface="+mj-lt"/>
              <a:buAutoNum type="arabicPeriod"/>
            </a:pPr>
            <a:r>
              <a:rPr lang="en-ID" sz="1800">
                <a:latin typeface="Calibri" panose="020F0502020204030204" pitchFamily="34" charset="0"/>
                <a:ea typeface="Calibri" panose="020F0502020204030204" pitchFamily="34" charset="0"/>
                <a:cs typeface="Times New Roman" panose="02020603050405020304" pitchFamily="18" charset="0"/>
              </a:rPr>
              <a:t>Momentum </a:t>
            </a:r>
            <a:r>
              <a:rPr lang="en-ID" sz="1800" err="1">
                <a:latin typeface="Calibri" panose="020F0502020204030204" pitchFamily="34" charset="0"/>
                <a:ea typeface="Calibri" panose="020F0502020204030204" pitchFamily="34" charset="0"/>
                <a:cs typeface="Times New Roman" panose="02020603050405020304" pitchFamily="18" charset="0"/>
              </a:rPr>
              <a:t>Coeficient</a:t>
            </a:r>
            <a:endParaRPr lang="en-ID" sz="180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50000"/>
              </a:lnSpc>
              <a:spcBef>
                <a:spcPts val="0"/>
              </a:spcBef>
              <a:buFont typeface="+mj-lt"/>
              <a:buAutoNum type="arabicPeriod"/>
            </a:pPr>
            <a:r>
              <a:rPr lang="en-ID" sz="1800">
                <a:latin typeface="Calibri" panose="020F0502020204030204" pitchFamily="34" charset="0"/>
                <a:ea typeface="Calibri" panose="020F0502020204030204" pitchFamily="34" charset="0"/>
                <a:cs typeface="Times New Roman" panose="02020603050405020304" pitchFamily="18" charset="0"/>
              </a:rPr>
              <a:t>Layer Size</a:t>
            </a:r>
          </a:p>
          <a:p>
            <a:pPr marL="342900" indent="-342900" algn="just">
              <a:lnSpc>
                <a:spcPct val="150000"/>
              </a:lnSpc>
              <a:spcBef>
                <a:spcPts val="0"/>
              </a:spcBef>
              <a:buFont typeface="+mj-lt"/>
              <a:buAutoNum type="arabicPeriod"/>
            </a:pPr>
            <a:r>
              <a:rPr lang="en-ID" sz="1800">
                <a:latin typeface="Calibri" panose="020F0502020204030204" pitchFamily="34" charset="0"/>
                <a:ea typeface="Calibri" panose="020F0502020204030204" pitchFamily="34" charset="0"/>
                <a:cs typeface="Times New Roman" panose="02020603050405020304" pitchFamily="18" charset="0"/>
              </a:rPr>
              <a:t>Loss function</a:t>
            </a:r>
          </a:p>
          <a:p>
            <a:pPr marL="342900" indent="-342900" algn="just">
              <a:lnSpc>
                <a:spcPct val="150000"/>
              </a:lnSpc>
              <a:spcBef>
                <a:spcPts val="0"/>
              </a:spcBef>
              <a:buFont typeface="+mj-lt"/>
              <a:buAutoNum type="arabicPeriod"/>
            </a:pPr>
            <a:r>
              <a:rPr lang="en-ID" sz="1800" err="1">
                <a:latin typeface="Calibri" panose="020F0502020204030204" pitchFamily="34" charset="0"/>
                <a:ea typeface="Calibri" panose="020F0502020204030204" pitchFamily="34" charset="0"/>
                <a:cs typeface="Times New Roman" panose="02020603050405020304" pitchFamily="18" charset="0"/>
              </a:rPr>
              <a:t>Jumlah</a:t>
            </a:r>
            <a:r>
              <a:rPr lang="en-ID" sz="1800">
                <a:latin typeface="Calibri" panose="020F0502020204030204" pitchFamily="34" charset="0"/>
                <a:ea typeface="Calibri" panose="020F0502020204030204" pitchFamily="34" charset="0"/>
                <a:cs typeface="Times New Roman" panose="02020603050405020304" pitchFamily="18" charset="0"/>
              </a:rPr>
              <a:t> epoch</a:t>
            </a:r>
          </a:p>
        </p:txBody>
      </p:sp>
      <p:sp>
        <p:nvSpPr>
          <p:cNvPr id="8" name="Title 1">
            <a:extLst>
              <a:ext uri="{FF2B5EF4-FFF2-40B4-BE49-F238E27FC236}">
                <a16:creationId xmlns:a16="http://schemas.microsoft.com/office/drawing/2014/main" id="{4942D4CF-296A-4FC9-8457-3CD22CF80BB9}"/>
              </a:ext>
            </a:extLst>
          </p:cNvPr>
          <p:cNvSpPr>
            <a:spLocks noGrp="1"/>
          </p:cNvSpPr>
          <p:nvPr>
            <p:ph type="title"/>
          </p:nvPr>
        </p:nvSpPr>
        <p:spPr>
          <a:xfrm>
            <a:off x="838200" y="671384"/>
            <a:ext cx="10515600" cy="1325563"/>
          </a:xfrm>
        </p:spPr>
        <p:txBody>
          <a:bodyPr/>
          <a:lstStyle/>
          <a:p>
            <a:r>
              <a:rPr lang="en-US" b="1">
                <a:latin typeface="+mn-lt"/>
              </a:rPr>
              <a:t>DASAR TEORI</a:t>
            </a:r>
            <a:endParaRPr lang="id-ID" b="1">
              <a:latin typeface="+mn-lt"/>
            </a:endParaRPr>
          </a:p>
        </p:txBody>
      </p:sp>
      <p:pic>
        <p:nvPicPr>
          <p:cNvPr id="2" name="Picture 2" descr="Running Hyperparameter Sweeps to Pick the Best Model on Weights &amp;amp; Biases">
            <a:extLst>
              <a:ext uri="{FF2B5EF4-FFF2-40B4-BE49-F238E27FC236}">
                <a16:creationId xmlns:a16="http://schemas.microsoft.com/office/drawing/2014/main" id="{78F7CEBF-2379-4027-ABF4-483DC8335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6244" y="1996947"/>
            <a:ext cx="4314374" cy="3587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446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1831518"/>
            <a:ext cx="10954732" cy="4351338"/>
          </a:xfrm>
        </p:spPr>
        <p:txBody>
          <a:bodyPr>
            <a:normAutofit/>
          </a:bodyPr>
          <a:lstStyle/>
          <a:p>
            <a:pPr marL="0" indent="0" algn="just">
              <a:lnSpc>
                <a:spcPct val="150000"/>
              </a:lnSpc>
              <a:spcBef>
                <a:spcPts val="0"/>
              </a:spcBef>
              <a:buNone/>
            </a:pPr>
            <a:r>
              <a:rPr lang="en-US" sz="1800" err="1">
                <a:effectLst/>
                <a:latin typeface="Times New Roman" panose="02020603050405020304" pitchFamily="18" charset="0"/>
                <a:ea typeface="Calibri" panose="020F0502020204030204" pitchFamily="34" charset="0"/>
              </a:rPr>
              <a:t>Untuk</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mencari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nilai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hyperparamter</a:t>
            </a:r>
            <a:r>
              <a:rPr lang="en-US" sz="1800">
                <a:effectLst/>
                <a:latin typeface="Times New Roman" panose="02020603050405020304" pitchFamily="18" charset="0"/>
                <a:ea typeface="Calibri" panose="020F0502020204030204" pitchFamily="34" charset="0"/>
              </a:rPr>
              <a:t> yang </a:t>
            </a:r>
            <a:r>
              <a:rPr lang="en-US" sz="1800" err="1">
                <a:effectLst/>
                <a:latin typeface="Times New Roman" panose="02020603050405020304" pitchFamily="18" charset="0"/>
                <a:ea typeface="Calibri" panose="020F0502020204030204" pitchFamily="34" charset="0"/>
              </a:rPr>
              <a:t>terbaik</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untuk</a:t>
            </a:r>
            <a:r>
              <a:rPr lang="en-US" sz="1800">
                <a:effectLst/>
                <a:latin typeface="Times New Roman" panose="02020603050405020304" pitchFamily="18" charset="0"/>
                <a:ea typeface="Calibri" panose="020F0502020204030204" pitchFamily="34" charset="0"/>
              </a:rPr>
              <a:t> model. Kita </a:t>
            </a:r>
            <a:r>
              <a:rPr lang="en-US" sz="1800" err="1">
                <a:effectLst/>
                <a:latin typeface="Times New Roman" panose="02020603050405020304" pitchFamily="18" charset="0"/>
                <a:ea typeface="Calibri" panose="020F0502020204030204" pitchFamily="34" charset="0"/>
              </a:rPr>
              <a:t>dapat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melakukan</a:t>
            </a:r>
            <a:r>
              <a:rPr lang="en-US" sz="1800">
                <a:effectLst/>
                <a:latin typeface="Times New Roman" panose="02020603050405020304" pitchFamily="18" charset="0"/>
                <a:ea typeface="Calibri" panose="020F0502020204030204" pitchFamily="34" charset="0"/>
              </a:rPr>
              <a:t> hyperparameter tuning. Proses </a:t>
            </a:r>
            <a:r>
              <a:rPr lang="en-US" sz="1800" err="1">
                <a:effectLst/>
                <a:latin typeface="Times New Roman" panose="02020603050405020304" pitchFamily="18" charset="0"/>
                <a:ea typeface="Calibri" panose="020F0502020204030204" pitchFamily="34" charset="0"/>
              </a:rPr>
              <a:t>ini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adalah</a:t>
            </a:r>
            <a:r>
              <a:rPr lang="en-US" sz="1800">
                <a:latin typeface="Times New Roman" panose="02020603050405020304" pitchFamily="18" charset="0"/>
                <a:ea typeface="Calibri" panose="020F0502020204030204" pitchFamily="34" charset="0"/>
              </a:rPr>
              <a:t> </a:t>
            </a:r>
            <a:r>
              <a:rPr lang="en-US" sz="1800" err="1">
                <a:latin typeface="Times New Roman" panose="02020603050405020304" pitchFamily="18" charset="0"/>
                <a:ea typeface="Calibri" panose="020F0502020204030204" pitchFamily="34" charset="0"/>
              </a:rPr>
              <a:t>mengubah</a:t>
            </a:r>
            <a:r>
              <a:rPr lang="en-US" sz="1800">
                <a:latin typeface="Times New Roman" panose="02020603050405020304" pitchFamily="18" charset="0"/>
                <a:ea typeface="Calibri" panose="020F0502020204030204" pitchFamily="34" charset="0"/>
              </a:rPr>
              <a:t> – </a:t>
            </a:r>
            <a:r>
              <a:rPr lang="en-US" sz="1800" err="1">
                <a:latin typeface="Times New Roman" panose="02020603050405020304" pitchFamily="18" charset="0"/>
                <a:ea typeface="Calibri" panose="020F0502020204030204" pitchFamily="34" charset="0"/>
              </a:rPr>
              <a:t>ubah</a:t>
            </a:r>
            <a:r>
              <a:rPr lang="en-US" sz="1800">
                <a:latin typeface="Times New Roman" panose="02020603050405020304" pitchFamily="18" charset="0"/>
                <a:ea typeface="Calibri" panose="020F0502020204030204" pitchFamily="34" charset="0"/>
              </a:rPr>
              <a:t> </a:t>
            </a:r>
            <a:r>
              <a:rPr lang="en-US" sz="1800" err="1">
                <a:latin typeface="Times New Roman" panose="02020603050405020304" pitchFamily="18" charset="0"/>
                <a:ea typeface="Calibri" panose="020F0502020204030204" pitchFamily="34" charset="0"/>
              </a:rPr>
              <a:t>nilai</a:t>
            </a:r>
            <a:r>
              <a:rPr lang="en-US" sz="1800">
                <a:latin typeface="Times New Roman" panose="02020603050405020304" pitchFamily="18" charset="0"/>
                <a:ea typeface="Calibri" panose="020F0502020204030204" pitchFamily="34" charset="0"/>
              </a:rPr>
              <a:t> hyperparameter </a:t>
            </a:r>
            <a:r>
              <a:rPr lang="en-ID" sz="1800" err="1">
                <a:latin typeface="Calibri" panose="020F0502020204030204" pitchFamily="34" charset="0"/>
                <a:ea typeface="Calibri" panose="020F0502020204030204" pitchFamily="34" charset="0"/>
                <a:cs typeface="Times New Roman" panose="02020603050405020304" pitchFamily="18" charset="0"/>
              </a:rPr>
              <a:t>untuk</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memilih</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satu</a:t>
            </a:r>
            <a:r>
              <a:rPr lang="en-ID" sz="1800">
                <a:latin typeface="Calibri" panose="020F0502020204030204" pitchFamily="34" charset="0"/>
                <a:ea typeface="Calibri" panose="020F0502020204030204" pitchFamily="34" charset="0"/>
                <a:cs typeface="Times New Roman" panose="02020603050405020304" pitchFamily="18" charset="0"/>
              </a:rPr>
              <a:t> set hyperparameter yang optimal </a:t>
            </a:r>
            <a:r>
              <a:rPr lang="en-ID" sz="1800" err="1">
                <a:latin typeface="Calibri" panose="020F0502020204030204" pitchFamily="34" charset="0"/>
                <a:ea typeface="Calibri" panose="020F0502020204030204" pitchFamily="34" charset="0"/>
                <a:cs typeface="Times New Roman" panose="02020603050405020304" pitchFamily="18" charset="0"/>
              </a:rPr>
              <a:t>untuk</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algoritma</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pembelajaran</a:t>
            </a:r>
            <a:r>
              <a:rPr lang="en-ID" sz="1800">
                <a:latin typeface="Calibri" panose="020F0502020204030204" pitchFamily="34" charset="0"/>
                <a:ea typeface="Calibri" panose="020F0502020204030204" pitchFamily="34" charset="0"/>
                <a:cs typeface="Times New Roman" panose="02020603050405020304" pitchFamily="18" charset="0"/>
              </a:rPr>
              <a:t>. Hyperparameter </a:t>
            </a:r>
            <a:r>
              <a:rPr lang="en-ID" sz="1800" err="1">
                <a:latin typeface="Calibri" panose="020F0502020204030204" pitchFamily="34" charset="0"/>
                <a:ea typeface="Calibri" panose="020F0502020204030204" pitchFamily="34" charset="0"/>
                <a:cs typeface="Times New Roman" panose="02020603050405020304" pitchFamily="18" charset="0"/>
              </a:rPr>
              <a:t>adalah</a:t>
            </a:r>
            <a:r>
              <a:rPr lang="en-ID" sz="1800">
                <a:latin typeface="Calibri" panose="020F0502020204030204" pitchFamily="34" charset="0"/>
                <a:ea typeface="Calibri" panose="020F0502020204030204" pitchFamily="34" charset="0"/>
                <a:cs typeface="Times New Roman" panose="02020603050405020304" pitchFamily="18" charset="0"/>
              </a:rPr>
              <a:t> parameter yang </a:t>
            </a:r>
            <a:r>
              <a:rPr lang="en-ID" sz="1800" err="1">
                <a:latin typeface="Calibri" panose="020F0502020204030204" pitchFamily="34" charset="0"/>
                <a:ea typeface="Calibri" panose="020F0502020204030204" pitchFamily="34" charset="0"/>
                <a:cs typeface="Times New Roman" panose="02020603050405020304" pitchFamily="18" charset="0"/>
              </a:rPr>
              <a:t>nilainya</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digunakan</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untuk</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mengontrol</a:t>
            </a:r>
            <a:r>
              <a:rPr lang="en-ID" sz="1800">
                <a:latin typeface="Calibri" panose="020F0502020204030204" pitchFamily="34" charset="0"/>
                <a:ea typeface="Calibri" panose="020F0502020204030204" pitchFamily="34" charset="0"/>
                <a:cs typeface="Times New Roman" panose="02020603050405020304" pitchFamily="18" charset="0"/>
              </a:rPr>
              <a:t> proses. </a:t>
            </a:r>
            <a:r>
              <a:rPr lang="en-ID" sz="1800" err="1">
                <a:latin typeface="Calibri" panose="020F0502020204030204" pitchFamily="34" charset="0"/>
                <a:ea typeface="Calibri" panose="020F0502020204030204" pitchFamily="34" charset="0"/>
                <a:cs typeface="Times New Roman" panose="02020603050405020304" pitchFamily="18" charset="0"/>
              </a:rPr>
              <a:t>Pembelajaran</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Terdapat</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beberapa</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metode</a:t>
            </a:r>
            <a:r>
              <a:rPr lang="en-ID" sz="1800">
                <a:latin typeface="Calibri" panose="020F0502020204030204" pitchFamily="34" charset="0"/>
                <a:ea typeface="Calibri" panose="020F0502020204030204" pitchFamily="34" charset="0"/>
                <a:cs typeface="Times New Roman" panose="02020603050405020304" pitchFamily="18" charset="0"/>
              </a:rPr>
              <a:t> hyperparameter tuning:</a:t>
            </a:r>
          </a:p>
          <a:p>
            <a:pPr marL="0" indent="0" algn="just">
              <a:lnSpc>
                <a:spcPct val="150000"/>
              </a:lnSpc>
              <a:spcBef>
                <a:spcPts val="0"/>
              </a:spcBef>
              <a:buNone/>
            </a:pPr>
            <a:endParaRPr lang="en-ID" sz="180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0"/>
              </a:spcBef>
            </a:pPr>
            <a:r>
              <a:rPr lang="en-ID" sz="2000" i="1">
                <a:latin typeface="Calibri" panose="020F0502020204030204" pitchFamily="34" charset="0"/>
                <a:ea typeface="Calibri" panose="020F0502020204030204" pitchFamily="34" charset="0"/>
                <a:cs typeface="Times New Roman" panose="02020603050405020304" pitchFamily="18" charset="0"/>
              </a:rPr>
              <a:t>Random Search</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yaitu</a:t>
            </a:r>
            <a:r>
              <a:rPr lang="en-ID" sz="1800">
                <a:latin typeface="Calibri" panose="020F0502020204030204" pitchFamily="34" charset="0"/>
                <a:ea typeface="Calibri" panose="020F0502020204030204" pitchFamily="34" charset="0"/>
                <a:cs typeface="Times New Roman" panose="02020603050405020304" pitchFamily="18" charset="0"/>
              </a:rPr>
              <a:t> </a:t>
            </a:r>
            <a:r>
              <a:rPr lang="en-US" sz="1800" err="1">
                <a:latin typeface="Times New Roman" panose="02020603050405020304" pitchFamily="18" charset="0"/>
                <a:ea typeface="Calibri" panose="020F0502020204030204" pitchFamily="34" charset="0"/>
                <a:cs typeface="Times New Roman" panose="02020603050405020304" pitchFamily="18" charset="0"/>
              </a:rPr>
              <a:t>memilih</a:t>
            </a:r>
            <a:r>
              <a:rPr lang="en-US" sz="1800">
                <a:latin typeface="Times New Roman" panose="02020603050405020304" pitchFamily="18" charset="0"/>
                <a:ea typeface="Calibri" panose="020F0502020204030204" pitchFamily="34" charset="0"/>
                <a:cs typeface="Times New Roman" panose="02020603050405020304" pitchFamily="18" charset="0"/>
              </a:rPr>
              <a:t> </a:t>
            </a:r>
            <a:r>
              <a:rPr lang="en-US" sz="1800" err="1">
                <a:latin typeface="Times New Roman" panose="02020603050405020304" pitchFamily="18" charset="0"/>
                <a:ea typeface="Calibri" panose="020F0502020204030204" pitchFamily="34" charset="0"/>
                <a:cs typeface="Times New Roman" panose="02020603050405020304" pitchFamily="18" charset="0"/>
              </a:rPr>
              <a:t>nilai</a:t>
            </a:r>
            <a:r>
              <a:rPr lang="en-US" sz="1800">
                <a:latin typeface="Times New Roman" panose="02020603050405020304" pitchFamily="18" charset="0"/>
                <a:ea typeface="Calibri" panose="020F0502020204030204" pitchFamily="34" charset="0"/>
                <a:cs typeface="Times New Roman" panose="02020603050405020304" pitchFamily="18" charset="0"/>
              </a:rPr>
              <a:t> </a:t>
            </a:r>
            <a:r>
              <a:rPr lang="en-US" sz="1800" err="1">
                <a:latin typeface="Times New Roman" panose="02020603050405020304" pitchFamily="18" charset="0"/>
                <a:ea typeface="Calibri" panose="020F0502020204030204" pitchFamily="34" charset="0"/>
                <a:cs typeface="Times New Roman" panose="02020603050405020304" pitchFamily="18" charset="0"/>
              </a:rPr>
              <a:t>secara</a:t>
            </a:r>
            <a:r>
              <a:rPr lang="en-US" sz="1800">
                <a:latin typeface="Times New Roman" panose="02020603050405020304" pitchFamily="18" charset="0"/>
                <a:ea typeface="Calibri" panose="020F0502020204030204" pitchFamily="34" charset="0"/>
                <a:cs typeface="Times New Roman" panose="02020603050405020304" pitchFamily="18" charset="0"/>
              </a:rPr>
              <a:t> </a:t>
            </a:r>
            <a:r>
              <a:rPr lang="en-US" sz="1800" b="1" err="1">
                <a:latin typeface="Times New Roman" panose="02020603050405020304" pitchFamily="18" charset="0"/>
                <a:ea typeface="Calibri" panose="020F0502020204030204" pitchFamily="34" charset="0"/>
                <a:cs typeface="Times New Roman" panose="02020603050405020304" pitchFamily="18" charset="0"/>
              </a:rPr>
              <a:t>acak</a:t>
            </a:r>
            <a:r>
              <a:rPr lang="en-US" sz="1800">
                <a:latin typeface="Times New Roman" panose="02020603050405020304" pitchFamily="18" charset="0"/>
                <a:ea typeface="Calibri" panose="020F0502020204030204" pitchFamily="34" charset="0"/>
                <a:cs typeface="Times New Roman" panose="02020603050405020304" pitchFamily="18" charset="0"/>
              </a:rPr>
              <a:t> </a:t>
            </a:r>
            <a:r>
              <a:rPr lang="en-US" sz="1800" err="1">
                <a:latin typeface="Times New Roman" panose="02020603050405020304" pitchFamily="18" charset="0"/>
                <a:ea typeface="Calibri" panose="020F0502020204030204" pitchFamily="34" charset="0"/>
                <a:cs typeface="Times New Roman" panose="02020603050405020304" pitchFamily="18" charset="0"/>
              </a:rPr>
              <a:t>didalam</a:t>
            </a:r>
            <a:r>
              <a:rPr lang="en-US" sz="1800">
                <a:latin typeface="Times New Roman" panose="02020603050405020304" pitchFamily="18" charset="0"/>
                <a:ea typeface="Calibri" panose="020F0502020204030204" pitchFamily="34" charset="0"/>
                <a:cs typeface="Times New Roman" panose="02020603050405020304" pitchFamily="18" charset="0"/>
              </a:rPr>
              <a:t> domain </a:t>
            </a:r>
            <a:r>
              <a:rPr lang="en-US" sz="1800" err="1">
                <a:latin typeface="Times New Roman" panose="02020603050405020304" pitchFamily="18" charset="0"/>
                <a:ea typeface="Calibri" panose="020F0502020204030204" pitchFamily="34" charset="0"/>
                <a:cs typeface="Times New Roman" panose="02020603050405020304" pitchFamily="18" charset="0"/>
              </a:rPr>
              <a:t>nilai</a:t>
            </a:r>
            <a:r>
              <a:rPr lang="en-US" sz="1800">
                <a:latin typeface="Times New Roman" panose="02020603050405020304" pitchFamily="18" charset="0"/>
                <a:ea typeface="Calibri" panose="020F0502020204030204" pitchFamily="34" charset="0"/>
                <a:cs typeface="Times New Roman" panose="02020603050405020304" pitchFamily="18" charset="0"/>
              </a:rPr>
              <a:t> hyperparameter </a:t>
            </a:r>
            <a:r>
              <a:rPr lang="en-US" sz="1800" err="1">
                <a:latin typeface="Times New Roman" panose="02020603050405020304" pitchFamily="18" charset="0"/>
                <a:ea typeface="Calibri" panose="020F0502020204030204" pitchFamily="34" charset="0"/>
                <a:cs typeface="Times New Roman" panose="02020603050405020304" pitchFamily="18" charset="0"/>
              </a:rPr>
              <a:t>tersebut</a:t>
            </a:r>
            <a:r>
              <a:rPr lang="en-US" sz="1800">
                <a:latin typeface="Times New Roman" panose="02020603050405020304" pitchFamily="18" charset="0"/>
                <a:ea typeface="Calibri" panose="020F0502020204030204" pitchFamily="34" charset="0"/>
                <a:cs typeface="Times New Roman" panose="02020603050405020304" pitchFamily="18" charset="0"/>
              </a:rPr>
              <a:t>.</a:t>
            </a:r>
            <a:endParaRPr lang="en-ID" sz="18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Bef>
                <a:spcPts val="0"/>
              </a:spcBef>
              <a:buNone/>
            </a:pPr>
            <a:endParaRPr lang="en-ID" sz="180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0"/>
              </a:spcBef>
            </a:pPr>
            <a:r>
              <a:rPr lang="en-ID" sz="2000" i="1">
                <a:latin typeface="Calibri" panose="020F0502020204030204" pitchFamily="34" charset="0"/>
                <a:ea typeface="Calibri" panose="020F0502020204030204" pitchFamily="34" charset="0"/>
                <a:cs typeface="Times New Roman" panose="02020603050405020304" pitchFamily="18" charset="0"/>
              </a:rPr>
              <a:t>Grid Search</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yaitu</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memilih</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setiap</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nilai</a:t>
            </a:r>
            <a:r>
              <a:rPr lang="en-ID" sz="1800">
                <a:latin typeface="Calibri" panose="020F0502020204030204" pitchFamily="34" charset="0"/>
                <a:ea typeface="Calibri" panose="020F0502020204030204" pitchFamily="34" charset="0"/>
                <a:cs typeface="Times New Roman" panose="02020603050405020304" pitchFamily="18" charset="0"/>
              </a:rPr>
              <a:t> pada grid </a:t>
            </a:r>
            <a:r>
              <a:rPr lang="en-ID" sz="1800" err="1">
                <a:latin typeface="Calibri" panose="020F0502020204030204" pitchFamily="34" charset="0"/>
                <a:ea typeface="Calibri" panose="020F0502020204030204" pitchFamily="34" charset="0"/>
                <a:cs typeface="Times New Roman" panose="02020603050405020304" pitchFamily="18" charset="0"/>
              </a:rPr>
              <a:t>secara</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beraturan</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dimana</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nilai</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tersebut</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merupakan</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nilai</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didalam</a:t>
            </a:r>
            <a:r>
              <a:rPr lang="en-ID" sz="1800">
                <a:latin typeface="Calibri" panose="020F0502020204030204" pitchFamily="34" charset="0"/>
                <a:ea typeface="Calibri" panose="020F0502020204030204" pitchFamily="34" charset="0"/>
                <a:cs typeface="Times New Roman" panose="02020603050405020304" pitchFamily="18" charset="0"/>
              </a:rPr>
              <a:t> domain </a:t>
            </a:r>
            <a:r>
              <a:rPr lang="en-ID" sz="1800" err="1">
                <a:latin typeface="Calibri" panose="020F0502020204030204" pitchFamily="34" charset="0"/>
                <a:ea typeface="Calibri" panose="020F0502020204030204" pitchFamily="34" charset="0"/>
                <a:cs typeface="Times New Roman" panose="02020603050405020304" pitchFamily="18" charset="0"/>
              </a:rPr>
              <a:t>nilai</a:t>
            </a:r>
            <a:r>
              <a:rPr lang="en-ID" sz="1800">
                <a:latin typeface="Calibri" panose="020F0502020204030204" pitchFamily="34" charset="0"/>
                <a:ea typeface="Calibri" panose="020F0502020204030204" pitchFamily="34" charset="0"/>
                <a:cs typeface="Times New Roman" panose="02020603050405020304" pitchFamily="18" charset="0"/>
              </a:rPr>
              <a:t> hyperparameter </a:t>
            </a:r>
            <a:r>
              <a:rPr lang="en-ID" sz="1800" err="1">
                <a:latin typeface="Calibri" panose="020F0502020204030204" pitchFamily="34" charset="0"/>
                <a:ea typeface="Calibri" panose="020F0502020204030204" pitchFamily="34" charset="0"/>
                <a:cs typeface="Times New Roman" panose="02020603050405020304" pitchFamily="18" charset="0"/>
              </a:rPr>
              <a:t>tersebut</a:t>
            </a:r>
            <a:r>
              <a:rPr lang="en-ID" sz="1800">
                <a:latin typeface="Calibri" panose="020F0502020204030204" pitchFamily="34" charset="0"/>
                <a:ea typeface="Calibri" panose="020F0502020204030204" pitchFamily="34" charset="0"/>
                <a:cs typeface="Times New Roman" panose="02020603050405020304" pitchFamily="18" charset="0"/>
              </a:rPr>
              <a:t>.</a:t>
            </a:r>
          </a:p>
          <a:p>
            <a:pPr marL="0" indent="0" algn="just">
              <a:lnSpc>
                <a:spcPct val="150000"/>
              </a:lnSpc>
              <a:spcBef>
                <a:spcPts val="0"/>
              </a:spcBef>
              <a:buNone/>
            </a:pPr>
            <a:endParaRPr lang="en-ID" sz="1800">
              <a:latin typeface="Calibri" panose="020F0502020204030204" pitchFamily="34"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4942D4CF-296A-4FC9-8457-3CD22CF80BB9}"/>
              </a:ext>
            </a:extLst>
          </p:cNvPr>
          <p:cNvSpPr>
            <a:spLocks noGrp="1"/>
          </p:cNvSpPr>
          <p:nvPr>
            <p:ph type="title"/>
          </p:nvPr>
        </p:nvSpPr>
        <p:spPr>
          <a:xfrm>
            <a:off x="838200" y="671384"/>
            <a:ext cx="10515600" cy="1325563"/>
          </a:xfrm>
        </p:spPr>
        <p:txBody>
          <a:bodyPr/>
          <a:lstStyle/>
          <a:p>
            <a:r>
              <a:rPr lang="en-US" b="1">
                <a:latin typeface="+mn-lt"/>
              </a:rPr>
              <a:t>DASAR TEORI</a:t>
            </a:r>
            <a:endParaRPr lang="id-ID" b="1">
              <a:latin typeface="+mn-lt"/>
            </a:endParaRPr>
          </a:p>
        </p:txBody>
      </p:sp>
    </p:spTree>
    <p:extLst>
      <p:ext uri="{BB962C8B-B14F-4D97-AF65-F5344CB8AC3E}">
        <p14:creationId xmlns:p14="http://schemas.microsoft.com/office/powerpoint/2010/main" val="3430006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87969-D549-4868-9AD8-FD729D950D7F}"/>
              </a:ext>
            </a:extLst>
          </p:cNvPr>
          <p:cNvSpPr>
            <a:spLocks noGrp="1"/>
          </p:cNvSpPr>
          <p:nvPr>
            <p:ph type="title"/>
          </p:nvPr>
        </p:nvSpPr>
        <p:spPr>
          <a:xfrm>
            <a:off x="770823" y="505192"/>
            <a:ext cx="10515600" cy="1325563"/>
          </a:xfrm>
        </p:spPr>
        <p:txBody>
          <a:bodyPr/>
          <a:lstStyle/>
          <a:p>
            <a:r>
              <a:rPr lang="en-US" b="1">
                <a:latin typeface="+mn-lt"/>
              </a:rPr>
              <a:t>MENGENAI DATASET</a:t>
            </a:r>
            <a:endParaRPr lang="id-ID" b="1">
              <a:latin typeface="+mn-lt"/>
              <a:cs typeface="Calibri Light"/>
            </a:endParaRPr>
          </a:p>
        </p:txBody>
      </p:sp>
      <p:sp>
        <p:nvSpPr>
          <p:cNvPr id="3" name="Content Placeholder 2">
            <a:extLst>
              <a:ext uri="{FF2B5EF4-FFF2-40B4-BE49-F238E27FC236}">
                <a16:creationId xmlns:a16="http://schemas.microsoft.com/office/drawing/2014/main" id="{4869AD0C-768A-4D18-9F2D-F0FAA5DF1405}"/>
              </a:ext>
            </a:extLst>
          </p:cNvPr>
          <p:cNvSpPr>
            <a:spLocks noGrp="1"/>
          </p:cNvSpPr>
          <p:nvPr>
            <p:ph idx="1"/>
          </p:nvPr>
        </p:nvSpPr>
        <p:spPr>
          <a:xfrm>
            <a:off x="838200" y="1649780"/>
            <a:ext cx="10515600" cy="4351338"/>
          </a:xfrm>
        </p:spPr>
        <p:txBody>
          <a:bodyPr vert="horz" lIns="91440" tIns="45720" rIns="91440" bIns="45720" rtlCol="0" anchor="t">
            <a:normAutofit/>
          </a:bodyPr>
          <a:lstStyle/>
          <a:p>
            <a:pPr marL="0" indent="0">
              <a:buNone/>
            </a:pPr>
            <a:r>
              <a:rPr lang="en-ID" sz="2400" i="1">
                <a:latin typeface="Times New Roman" panose="02020603050405020304" pitchFamily="18" charset="0"/>
                <a:cs typeface="Times New Roman" panose="02020603050405020304" pitchFamily="18" charset="0"/>
              </a:rPr>
              <a:t>Nama</a:t>
            </a:r>
            <a:r>
              <a:rPr lang="en-ID" sz="2400">
                <a:latin typeface="Times New Roman" panose="02020603050405020304" pitchFamily="18" charset="0"/>
                <a:cs typeface="Times New Roman" panose="02020603050405020304" pitchFamily="18" charset="0"/>
              </a:rPr>
              <a:t>			: </a:t>
            </a:r>
            <a:r>
              <a:rPr lang="en-US" sz="2400">
                <a:latin typeface="Times New Roman" panose="02020603050405020304" pitchFamily="18" charset="0"/>
                <a:cs typeface="Times New Roman" panose="02020603050405020304" pitchFamily="18" charset="0"/>
              </a:rPr>
              <a:t>Electrical Grid Stability Simulated Data </a:t>
            </a:r>
            <a:r>
              <a:rPr lang="en-US" sz="2400" err="1">
                <a:latin typeface="Times New Roman" panose="02020603050405020304" pitchFamily="18" charset="0"/>
                <a:cs typeface="Times New Roman" panose="02020603050405020304" pitchFamily="18" charset="0"/>
              </a:rPr>
              <a:t>Data</a:t>
            </a:r>
            <a:r>
              <a:rPr lang="en-US" sz="2400">
                <a:latin typeface="Times New Roman" panose="02020603050405020304" pitchFamily="18" charset="0"/>
                <a:cs typeface="Times New Roman" panose="02020603050405020304" pitchFamily="18" charset="0"/>
              </a:rPr>
              <a:t> Set</a:t>
            </a:r>
            <a:endParaRPr lang="en-ID" sz="2400">
              <a:latin typeface="Times New Roman" panose="02020603050405020304" pitchFamily="18" charset="0"/>
              <a:cs typeface="Times New Roman" panose="02020603050405020304" pitchFamily="18" charset="0"/>
            </a:endParaRPr>
          </a:p>
          <a:p>
            <a:pPr marL="0" indent="0">
              <a:buNone/>
            </a:pPr>
            <a:r>
              <a:rPr lang="en-ID" sz="2400" b="0" i="1" u="none" strike="noStrike" baseline="0">
                <a:latin typeface="Times New Roman" panose="02020603050405020304" pitchFamily="18" charset="0"/>
                <a:cs typeface="Times New Roman" panose="02020603050405020304" pitchFamily="18" charset="0"/>
              </a:rPr>
              <a:t>Feature</a:t>
            </a:r>
            <a:r>
              <a:rPr lang="en-ID" sz="2400" b="0" u="none" strike="noStrike" baseline="0">
                <a:latin typeface="Times New Roman" panose="02020603050405020304" pitchFamily="18" charset="0"/>
                <a:cs typeface="Times New Roman" panose="02020603050405020304" pitchFamily="18" charset="0"/>
              </a:rPr>
              <a:t>		: </a:t>
            </a:r>
          </a:p>
          <a:p>
            <a:pPr marL="0" indent="0">
              <a:buNone/>
            </a:pPr>
            <a:endParaRPr lang="en-ID" sz="2400" i="1">
              <a:latin typeface="Times New Roman" panose="02020603050405020304" pitchFamily="18" charset="0"/>
              <a:cs typeface="Times New Roman" panose="02020603050405020304" pitchFamily="18" charset="0"/>
            </a:endParaRPr>
          </a:p>
          <a:p>
            <a:pPr marL="0" indent="0">
              <a:buNone/>
            </a:pPr>
            <a:endParaRPr lang="en-ID" sz="2400" i="1">
              <a:latin typeface="Times New Roman" panose="02020603050405020304" pitchFamily="18" charset="0"/>
              <a:cs typeface="Times New Roman" panose="02020603050405020304" pitchFamily="18" charset="0"/>
            </a:endParaRPr>
          </a:p>
          <a:p>
            <a:pPr marL="0" indent="0">
              <a:buNone/>
            </a:pPr>
            <a:endParaRPr lang="en-ID" sz="2400" i="1">
              <a:latin typeface="Times New Roman" panose="02020603050405020304" pitchFamily="18" charset="0"/>
              <a:cs typeface="Times New Roman" panose="02020603050405020304" pitchFamily="18" charset="0"/>
            </a:endParaRPr>
          </a:p>
          <a:p>
            <a:pPr marL="0" indent="0">
              <a:buNone/>
            </a:pPr>
            <a:endParaRPr lang="en-ID" sz="2400" i="1">
              <a:latin typeface="Times New Roman" panose="02020603050405020304" pitchFamily="18" charset="0"/>
              <a:cs typeface="Times New Roman" panose="02020603050405020304" pitchFamily="18" charset="0"/>
            </a:endParaRPr>
          </a:p>
          <a:p>
            <a:pPr marL="0" indent="0">
              <a:buNone/>
            </a:pPr>
            <a:r>
              <a:rPr lang="en-ID" sz="2400" i="1">
                <a:latin typeface="Times New Roman" panose="02020603050405020304" pitchFamily="18" charset="0"/>
                <a:cs typeface="Times New Roman" panose="02020603050405020304" pitchFamily="18" charset="0"/>
              </a:rPr>
              <a:t>Class</a:t>
            </a:r>
            <a:r>
              <a:rPr lang="en-ID" sz="2400">
                <a:latin typeface="Times New Roman" panose="02020603050405020304" pitchFamily="18" charset="0"/>
                <a:cs typeface="Times New Roman" panose="02020603050405020304" pitchFamily="18" charset="0"/>
              </a:rPr>
              <a:t>			: Stable, Unstable</a:t>
            </a:r>
          </a:p>
          <a:p>
            <a:pPr marL="0" indent="0">
              <a:buNone/>
            </a:pPr>
            <a:r>
              <a:rPr lang="en-ID" sz="2400" i="1" err="1">
                <a:latin typeface="Times New Roman" panose="02020603050405020304" pitchFamily="18" charset="0"/>
                <a:cs typeface="Times New Roman" panose="02020603050405020304" pitchFamily="18" charset="0"/>
              </a:rPr>
              <a:t>Jumlah</a:t>
            </a:r>
            <a:r>
              <a:rPr lang="en-ID" sz="2400">
                <a:latin typeface="Times New Roman" panose="02020603050405020304" pitchFamily="18" charset="0"/>
                <a:cs typeface="Times New Roman" panose="02020603050405020304" pitchFamily="18" charset="0"/>
              </a:rPr>
              <a:t> </a:t>
            </a:r>
            <a:r>
              <a:rPr lang="en-ID" sz="2400" i="1">
                <a:latin typeface="Times New Roman" panose="02020603050405020304" pitchFamily="18" charset="0"/>
                <a:cs typeface="Times New Roman" panose="02020603050405020304" pitchFamily="18" charset="0"/>
              </a:rPr>
              <a:t>instance</a:t>
            </a:r>
            <a:r>
              <a:rPr lang="en-ID" sz="2400">
                <a:latin typeface="Times New Roman" panose="02020603050405020304" pitchFamily="18" charset="0"/>
                <a:cs typeface="Times New Roman" panose="02020603050405020304" pitchFamily="18" charset="0"/>
              </a:rPr>
              <a:t>	: 10000</a:t>
            </a:r>
          </a:p>
        </p:txBody>
      </p:sp>
      <p:sp>
        <p:nvSpPr>
          <p:cNvPr id="6" name="TextBox 5">
            <a:extLst>
              <a:ext uri="{FF2B5EF4-FFF2-40B4-BE49-F238E27FC236}">
                <a16:creationId xmlns:a16="http://schemas.microsoft.com/office/drawing/2014/main" id="{31ADD0CD-2B60-4C30-8407-2668015AEAC1}"/>
              </a:ext>
            </a:extLst>
          </p:cNvPr>
          <p:cNvSpPr txBox="1"/>
          <p:nvPr/>
        </p:nvSpPr>
        <p:spPr>
          <a:xfrm>
            <a:off x="838200" y="5328252"/>
            <a:ext cx="7315986" cy="338554"/>
          </a:xfrm>
          <a:prstGeom prst="rect">
            <a:avLst/>
          </a:prstGeom>
          <a:noFill/>
        </p:spPr>
        <p:txBody>
          <a:bodyPr wrap="square">
            <a:spAutoFit/>
          </a:bodyPr>
          <a:lstStyle/>
          <a:p>
            <a:pPr marL="0" indent="0">
              <a:buNone/>
            </a:pPr>
            <a:r>
              <a:rPr lang="en-ID" sz="1600" i="1" u="sng">
                <a:cs typeface="Calibri"/>
              </a:rPr>
              <a:t>https://archive.ics.uci.edu/ml/datasets/Electrical+Grid+Stability+Simulated+Data+</a:t>
            </a:r>
          </a:p>
        </p:txBody>
      </p:sp>
      <p:pic>
        <p:nvPicPr>
          <p:cNvPr id="8" name="Picture 7">
            <a:extLst>
              <a:ext uri="{FF2B5EF4-FFF2-40B4-BE49-F238E27FC236}">
                <a16:creationId xmlns:a16="http://schemas.microsoft.com/office/drawing/2014/main" id="{98A8C03A-AE0A-468C-82C3-6C84C3F2B954}"/>
              </a:ext>
            </a:extLst>
          </p:cNvPr>
          <p:cNvPicPr>
            <a:picLocks noChangeAspect="1"/>
          </p:cNvPicPr>
          <p:nvPr/>
        </p:nvPicPr>
        <p:blipFill>
          <a:blip r:embed="rId2"/>
          <a:stretch>
            <a:fillRect/>
          </a:stretch>
        </p:blipFill>
        <p:spPr>
          <a:xfrm>
            <a:off x="838200" y="2626824"/>
            <a:ext cx="9783540" cy="1419423"/>
          </a:xfrm>
          <a:prstGeom prst="rect">
            <a:avLst/>
          </a:prstGeom>
        </p:spPr>
      </p:pic>
    </p:spTree>
    <p:extLst>
      <p:ext uri="{BB962C8B-B14F-4D97-AF65-F5344CB8AC3E}">
        <p14:creationId xmlns:p14="http://schemas.microsoft.com/office/powerpoint/2010/main" val="8838196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61A9A5-B96B-4F2D-8ABC-B462A3F24F3C}"/>
              </a:ext>
            </a:extLst>
          </p:cNvPr>
          <p:cNvPicPr>
            <a:picLocks noChangeAspect="1"/>
          </p:cNvPicPr>
          <p:nvPr/>
        </p:nvPicPr>
        <p:blipFill>
          <a:blip r:embed="rId2"/>
          <a:stretch>
            <a:fillRect/>
          </a:stretch>
        </p:blipFill>
        <p:spPr>
          <a:xfrm>
            <a:off x="1461155" y="421116"/>
            <a:ext cx="8820301" cy="6015767"/>
          </a:xfrm>
          <a:prstGeom prst="rect">
            <a:avLst/>
          </a:prstGeom>
        </p:spPr>
      </p:pic>
    </p:spTree>
    <p:extLst>
      <p:ext uri="{BB962C8B-B14F-4D97-AF65-F5344CB8AC3E}">
        <p14:creationId xmlns:p14="http://schemas.microsoft.com/office/powerpoint/2010/main" val="1270480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87969-D549-4868-9AD8-FD729D950D7F}"/>
              </a:ext>
            </a:extLst>
          </p:cNvPr>
          <p:cNvSpPr>
            <a:spLocks noGrp="1"/>
          </p:cNvSpPr>
          <p:nvPr>
            <p:ph type="title"/>
          </p:nvPr>
        </p:nvSpPr>
        <p:spPr>
          <a:xfrm>
            <a:off x="838200" y="586507"/>
            <a:ext cx="9163639" cy="1325563"/>
          </a:xfrm>
        </p:spPr>
        <p:txBody>
          <a:bodyPr>
            <a:normAutofit/>
          </a:bodyPr>
          <a:lstStyle/>
          <a:p>
            <a:r>
              <a:rPr lang="en-US" sz="4000" b="1">
                <a:latin typeface="+mn-lt"/>
              </a:rPr>
              <a:t>LANGKAH KERJA</a:t>
            </a:r>
            <a:br>
              <a:rPr lang="en-US" sz="4000" b="1">
                <a:latin typeface="+mn-lt"/>
              </a:rPr>
            </a:br>
            <a:r>
              <a:rPr lang="en-US" sz="4000" b="1">
                <a:latin typeface="+mn-lt"/>
              </a:rPr>
              <a:t>NEURAL NETWORK + BACKPROPAGATION</a:t>
            </a:r>
            <a:endParaRPr lang="id-ID" sz="4000" b="1">
              <a:latin typeface="+mn-lt"/>
            </a:endParaRPr>
          </a:p>
        </p:txBody>
      </p:sp>
      <p:sp>
        <p:nvSpPr>
          <p:cNvPr id="3" name="Content Placeholder 2">
            <a:extLst>
              <a:ext uri="{FF2B5EF4-FFF2-40B4-BE49-F238E27FC236}">
                <a16:creationId xmlns:a16="http://schemas.microsoft.com/office/drawing/2014/main" id="{4869AD0C-768A-4D18-9F2D-F0FAA5DF1405}"/>
              </a:ext>
            </a:extLst>
          </p:cNvPr>
          <p:cNvSpPr>
            <a:spLocks noGrp="1"/>
          </p:cNvSpPr>
          <p:nvPr>
            <p:ph idx="1"/>
          </p:nvPr>
        </p:nvSpPr>
        <p:spPr>
          <a:xfrm>
            <a:off x="838200" y="2097912"/>
            <a:ext cx="10515600" cy="4351338"/>
          </a:xfrm>
        </p:spPr>
        <p:txBody>
          <a:bodyPr numCol="2">
            <a:normAutofit/>
          </a:bodyPr>
          <a:lstStyle/>
          <a:p>
            <a:pPr marL="514350" indent="-514350">
              <a:buFont typeface="+mj-lt"/>
              <a:buAutoNum type="arabicPeriod"/>
            </a:pPr>
            <a:r>
              <a:rPr lang="id-ID" sz="2400">
                <a:latin typeface="Times New Roman" panose="02020603050405020304" pitchFamily="18" charset="0"/>
                <a:cs typeface="Times New Roman" panose="02020603050405020304" pitchFamily="18" charset="0"/>
              </a:rPr>
              <a:t>Input Data + Data Splitting</a:t>
            </a:r>
            <a:endParaRPr lang="en-US" sz="24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err="1">
                <a:latin typeface="Times New Roman" panose="02020603050405020304" pitchFamily="18" charset="0"/>
                <a:cs typeface="Times New Roman" panose="02020603050405020304" pitchFamily="18" charset="0"/>
              </a:rPr>
              <a:t>Normalisasi</a:t>
            </a:r>
            <a:r>
              <a:rPr lang="en-US" sz="2400">
                <a:latin typeface="Times New Roman" panose="02020603050405020304" pitchFamily="18" charset="0"/>
                <a:cs typeface="Times New Roman" panose="02020603050405020304" pitchFamily="18" charset="0"/>
              </a:rPr>
              <a:t> Data</a:t>
            </a:r>
          </a:p>
          <a:p>
            <a:pPr marL="514350" indent="-514350">
              <a:buFont typeface="+mj-lt"/>
              <a:buAutoNum type="arabicPeriod"/>
            </a:pPr>
            <a:r>
              <a:rPr lang="en-US" sz="2400">
                <a:latin typeface="Times New Roman" panose="02020603050405020304" pitchFamily="18" charset="0"/>
                <a:cs typeface="Times New Roman" panose="02020603050405020304" pitchFamily="18" charset="0"/>
              </a:rPr>
              <a:t>Declare Hyperparameter &amp; </a:t>
            </a:r>
            <a:r>
              <a:rPr lang="en-US" sz="2400" err="1">
                <a:latin typeface="Times New Roman" panose="02020603050405020304" pitchFamily="18" charset="0"/>
                <a:cs typeface="Times New Roman" panose="02020603050405020304" pitchFamily="18" charset="0"/>
              </a:rPr>
              <a:t>Variabel</a:t>
            </a:r>
            <a:endParaRPr lang="en-US" sz="24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err="1">
                <a:latin typeface="Times New Roman" panose="02020603050405020304" pitchFamily="18" charset="0"/>
                <a:cs typeface="Times New Roman" panose="02020603050405020304" pitchFamily="18" charset="0"/>
              </a:rPr>
              <a:t>Inisialisasi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Bobot</a:t>
            </a:r>
            <a:endParaRPr lang="id-ID" sz="2400">
              <a:latin typeface="Times New Roman" panose="02020603050405020304" pitchFamily="18" charset="0"/>
              <a:cs typeface="Times New Roman" panose="02020603050405020304" pitchFamily="18" charset="0"/>
            </a:endParaRPr>
          </a:p>
          <a:p>
            <a:pPr marL="514350" indent="-514350">
              <a:buFont typeface="+mj-lt"/>
              <a:buAutoNum type="arabicPeriod"/>
            </a:pPr>
            <a:r>
              <a:rPr lang="id-ID" sz="2400">
                <a:latin typeface="Times New Roman" panose="02020603050405020304" pitchFamily="18" charset="0"/>
                <a:cs typeface="Times New Roman" panose="02020603050405020304" pitchFamily="18" charset="0"/>
              </a:rPr>
              <a:t>Forward Pass</a:t>
            </a:r>
          </a:p>
          <a:p>
            <a:pPr marL="514350" indent="-514350">
              <a:buFont typeface="+mj-lt"/>
              <a:buAutoNum type="arabicPeriod"/>
            </a:pPr>
            <a:r>
              <a:rPr lang="id-ID" sz="2400">
                <a:latin typeface="Times New Roman" panose="02020603050405020304" pitchFamily="18" charset="0"/>
                <a:cs typeface="Times New Roman" panose="02020603050405020304" pitchFamily="18" charset="0"/>
              </a:rPr>
              <a:t>Kuantitasi Output</a:t>
            </a:r>
          </a:p>
          <a:p>
            <a:pPr marL="514350" indent="-514350">
              <a:buFont typeface="+mj-lt"/>
              <a:buAutoNum type="arabicPeriod"/>
            </a:pPr>
            <a:r>
              <a:rPr lang="id-ID" sz="2400">
                <a:latin typeface="Times New Roman" panose="02020603050405020304" pitchFamily="18" charset="0"/>
                <a:cs typeface="Times New Roman" panose="02020603050405020304" pitchFamily="18" charset="0"/>
              </a:rPr>
              <a:t>Backward Pass</a:t>
            </a:r>
          </a:p>
          <a:p>
            <a:pPr marL="514350" indent="-514350">
              <a:buFont typeface="+mj-lt"/>
              <a:buAutoNum type="arabicPeriod"/>
            </a:pPr>
            <a:r>
              <a:rPr lang="id-ID" sz="2400">
                <a:latin typeface="Times New Roman" panose="02020603050405020304" pitchFamily="18" charset="0"/>
                <a:cs typeface="Times New Roman" panose="02020603050405020304" pitchFamily="18" charset="0"/>
              </a:rPr>
              <a:t>Pembaharuan Bobot</a:t>
            </a:r>
          </a:p>
          <a:p>
            <a:pPr marL="514350" indent="-514350">
              <a:buFont typeface="+mj-lt"/>
              <a:buAutoNum type="arabicPeriod"/>
            </a:pPr>
            <a:r>
              <a:rPr lang="id-ID" sz="2400">
                <a:latin typeface="Times New Roman" panose="02020603050405020304" pitchFamily="18" charset="0"/>
                <a:cs typeface="Times New Roman" panose="02020603050405020304" pitchFamily="18" charset="0"/>
              </a:rPr>
              <a:t>Repeat</a:t>
            </a:r>
            <a:endParaRPr lang="en-US" sz="24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a:latin typeface="Times New Roman" panose="02020603050405020304" pitchFamily="18" charset="0"/>
                <a:cs typeface="Times New Roman" panose="02020603050405020304" pitchFamily="18" charset="0"/>
              </a:rPr>
              <a:t>Testing</a:t>
            </a:r>
          </a:p>
          <a:p>
            <a:pPr marL="514350" indent="-514350">
              <a:buFont typeface="+mj-lt"/>
              <a:buAutoNum type="arabicPeriod"/>
            </a:pPr>
            <a:r>
              <a:rPr lang="en-US" sz="2400" err="1">
                <a:latin typeface="Times New Roman" panose="02020603050405020304" pitchFamily="18" charset="0"/>
                <a:cs typeface="Times New Roman" panose="02020603050405020304" pitchFamily="18" charset="0"/>
              </a:rPr>
              <a:t>Hitung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Akurasi</a:t>
            </a:r>
            <a:endParaRPr lang="en-US" sz="24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err="1">
                <a:latin typeface="Times New Roman" panose="02020603050405020304" pitchFamily="18" charset="0"/>
                <a:cs typeface="Times New Roman" panose="02020603050405020304" pitchFamily="18" charset="0"/>
              </a:rPr>
              <a:t>Hitung</a:t>
            </a:r>
            <a:r>
              <a:rPr lang="en-US" sz="2400">
                <a:latin typeface="Times New Roman" panose="02020603050405020304" pitchFamily="18" charset="0"/>
                <a:cs typeface="Times New Roman" panose="02020603050405020304" pitchFamily="18" charset="0"/>
              </a:rPr>
              <a:t> Recognition Rate</a:t>
            </a:r>
          </a:p>
          <a:p>
            <a:pPr marL="514350" indent="-514350">
              <a:buFont typeface="+mj-lt"/>
              <a:buAutoNum type="arabicPeriod"/>
            </a:pPr>
            <a:endParaRPr lang="id-ID"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1987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604384" y="817516"/>
            <a:ext cx="10515600" cy="1325563"/>
          </a:xfrm>
        </p:spPr>
        <p:txBody>
          <a:bodyPr/>
          <a:lstStyle/>
          <a:p>
            <a:r>
              <a:rPr lang="en-US" b="1">
                <a:latin typeface="+mn-lt"/>
              </a:rPr>
              <a:t>1. INPUT DATA + DATA SPLITTING</a:t>
            </a:r>
            <a:endParaRPr lang="en-ID" b="1">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1146208" y="1844879"/>
            <a:ext cx="9624461" cy="4351338"/>
          </a:xfrm>
        </p:spPr>
        <p:txBody>
          <a:bodyPr>
            <a:normAutofit/>
          </a:bodyPr>
          <a:lstStyle/>
          <a:p>
            <a:pPr marL="0" indent="0" algn="just">
              <a:buNone/>
            </a:pPr>
            <a:r>
              <a:rPr lang="id-ID" sz="2400">
                <a:latin typeface="Times New Roman" panose="02020603050405020304" pitchFamily="18" charset="0"/>
                <a:cs typeface="Times New Roman" panose="02020603050405020304" pitchFamily="18" charset="0"/>
              </a:rPr>
              <a:t>Data dimasukkan ke dalam program dan kemudian dibagi 2 menjadi set Train dan set Test. Pembagian dipisah dengan perbandingan Train:Test sejumlah 70:30.</a:t>
            </a:r>
          </a:p>
        </p:txBody>
      </p:sp>
      <p:pic>
        <p:nvPicPr>
          <p:cNvPr id="6" name="Picture 5">
            <a:extLst>
              <a:ext uri="{FF2B5EF4-FFF2-40B4-BE49-F238E27FC236}">
                <a16:creationId xmlns:a16="http://schemas.microsoft.com/office/drawing/2014/main" id="{569E31C4-C59C-4322-8D03-A4B58C91DEE9}"/>
              </a:ext>
            </a:extLst>
          </p:cNvPr>
          <p:cNvPicPr>
            <a:picLocks noChangeAspect="1"/>
          </p:cNvPicPr>
          <p:nvPr/>
        </p:nvPicPr>
        <p:blipFill>
          <a:blip r:embed="rId2"/>
          <a:stretch>
            <a:fillRect/>
          </a:stretch>
        </p:blipFill>
        <p:spPr>
          <a:xfrm>
            <a:off x="3495882" y="3562236"/>
            <a:ext cx="4925112" cy="2305372"/>
          </a:xfrm>
          <a:prstGeom prst="rect">
            <a:avLst/>
          </a:prstGeom>
        </p:spPr>
      </p:pic>
    </p:spTree>
    <p:extLst>
      <p:ext uri="{BB962C8B-B14F-4D97-AF65-F5344CB8AC3E}">
        <p14:creationId xmlns:p14="http://schemas.microsoft.com/office/powerpoint/2010/main" val="3590299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595495" y="809631"/>
            <a:ext cx="10515600" cy="1325563"/>
          </a:xfrm>
        </p:spPr>
        <p:txBody>
          <a:bodyPr/>
          <a:lstStyle/>
          <a:p>
            <a:r>
              <a:rPr lang="en-US" b="1">
                <a:latin typeface="+mn-lt"/>
              </a:rPr>
              <a:t>2</a:t>
            </a:r>
            <a:r>
              <a:rPr lang="id-ID" b="1">
                <a:latin typeface="+mn-lt"/>
              </a:rPr>
              <a:t>. </a:t>
            </a:r>
            <a:r>
              <a:rPr lang="en-US" b="1">
                <a:latin typeface="+mn-lt"/>
              </a:rPr>
              <a:t>NORMALISASI DATA</a:t>
            </a:r>
            <a:endParaRPr lang="id-ID" b="1">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1138050" y="1710988"/>
            <a:ext cx="10136407" cy="1871198"/>
          </a:xfrm>
        </p:spPr>
        <p:txBody>
          <a:bodyPr>
            <a:normAutofit lnSpcReduction="10000"/>
          </a:bodyPr>
          <a:lstStyle/>
          <a:p>
            <a:pPr marL="0" indent="0" algn="just">
              <a:lnSpc>
                <a:spcPct val="100000"/>
              </a:lnSpc>
              <a:buNone/>
            </a:pPr>
            <a:r>
              <a:rPr lang="id-ID" sz="2400">
                <a:latin typeface="Times New Roman" panose="02020603050405020304" pitchFamily="18" charset="0"/>
                <a:cs typeface="Times New Roman" panose="02020603050405020304" pitchFamily="18" charset="0"/>
              </a:rPr>
              <a:t>Data dinormalisasi </a:t>
            </a:r>
            <a:r>
              <a:rPr lang="en-US" sz="2400" err="1">
                <a:latin typeface="Times New Roman" panose="02020603050405020304" pitchFamily="18" charset="0"/>
                <a:cs typeface="Times New Roman" panose="02020603050405020304" pitchFamily="18" charset="0"/>
              </a:rPr>
              <a:t>dengan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menggunakan</a:t>
            </a:r>
            <a:r>
              <a:rPr lang="en-US" sz="2400">
                <a:latin typeface="Times New Roman" panose="02020603050405020304" pitchFamily="18" charset="0"/>
                <a:cs typeface="Times New Roman" panose="02020603050405020304" pitchFamily="18" charset="0"/>
              </a:rPr>
              <a:t> 3 </a:t>
            </a:r>
            <a:r>
              <a:rPr lang="en-US" sz="2400" err="1">
                <a:latin typeface="Times New Roman" panose="02020603050405020304" pitchFamily="18" charset="0"/>
                <a:cs typeface="Times New Roman" panose="02020603050405020304" pitchFamily="18" charset="0"/>
              </a:rPr>
              <a:t>metode</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yaitu</a:t>
            </a:r>
            <a:r>
              <a:rPr lang="en-US" sz="2400">
                <a:latin typeface="Times New Roman" panose="02020603050405020304" pitchFamily="18" charset="0"/>
                <a:cs typeface="Times New Roman" panose="02020603050405020304" pitchFamily="18" charset="0"/>
              </a:rPr>
              <a:t> :</a:t>
            </a:r>
          </a:p>
          <a:p>
            <a:pPr algn="just">
              <a:lnSpc>
                <a:spcPct val="100000"/>
              </a:lnSpc>
            </a:pPr>
            <a:r>
              <a:rPr lang="en-US" sz="2400" err="1">
                <a:latin typeface="Times New Roman" panose="02020603050405020304" pitchFamily="18" charset="0"/>
                <a:cs typeface="Times New Roman" panose="02020603050405020304" pitchFamily="18" charset="0"/>
              </a:rPr>
              <a:t>Tanpa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Normalisasi</a:t>
            </a:r>
            <a:endParaRPr lang="en-US" sz="2400">
              <a:latin typeface="Times New Roman" panose="02020603050405020304" pitchFamily="18" charset="0"/>
              <a:cs typeface="Times New Roman" panose="02020603050405020304" pitchFamily="18" charset="0"/>
            </a:endParaRPr>
          </a:p>
          <a:p>
            <a:pPr algn="just">
              <a:lnSpc>
                <a:spcPct val="100000"/>
              </a:lnSpc>
            </a:pPr>
            <a:r>
              <a:rPr lang="en-US" sz="2400" err="1">
                <a:latin typeface="Times New Roman" panose="02020603050405020304" pitchFamily="18" charset="0"/>
                <a:cs typeface="Times New Roman" panose="02020603050405020304" pitchFamily="18" charset="0"/>
              </a:rPr>
              <a:t>Normalisasi</a:t>
            </a:r>
            <a:r>
              <a:rPr lang="en-US" sz="2400">
                <a:latin typeface="Times New Roman" panose="02020603050405020304" pitchFamily="18" charset="0"/>
                <a:cs typeface="Times New Roman" panose="02020603050405020304" pitchFamily="18" charset="0"/>
              </a:rPr>
              <a:t> Min-Max</a:t>
            </a:r>
          </a:p>
          <a:p>
            <a:pPr algn="just">
              <a:lnSpc>
                <a:spcPct val="100000"/>
              </a:lnSpc>
            </a:pPr>
            <a:r>
              <a:rPr lang="en-US" sz="2400" err="1">
                <a:latin typeface="Times New Roman" panose="02020603050405020304" pitchFamily="18" charset="0"/>
                <a:cs typeface="Times New Roman" panose="02020603050405020304" pitchFamily="18" charset="0"/>
              </a:rPr>
              <a:t>Normalisasi</a:t>
            </a:r>
            <a:r>
              <a:rPr lang="en-US" sz="2400">
                <a:latin typeface="Times New Roman" panose="02020603050405020304" pitchFamily="18" charset="0"/>
                <a:cs typeface="Times New Roman" panose="02020603050405020304" pitchFamily="18" charset="0"/>
              </a:rPr>
              <a:t> Z-Score</a:t>
            </a:r>
            <a:endParaRPr lang="id-ID" sz="2400">
              <a:latin typeface="Times New Roman" panose="02020603050405020304" pitchFamily="18" charset="0"/>
              <a:cs typeface="Times New Roman" panose="02020603050405020304" pitchFamily="18" charset="0"/>
            </a:endParaRPr>
          </a:p>
          <a:p>
            <a:pPr marL="0" indent="0">
              <a:buNone/>
            </a:pPr>
            <a:endParaRPr lang="en-ID" sz="2400">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575B90B0-7D6A-4C47-AA96-FCBAF22A89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38051" y="3659419"/>
            <a:ext cx="10477474" cy="2619369"/>
          </a:xfrm>
          <a:prstGeom prst="rect">
            <a:avLst/>
          </a:prstGeom>
        </p:spPr>
      </p:pic>
    </p:spTree>
    <p:extLst>
      <p:ext uri="{BB962C8B-B14F-4D97-AF65-F5344CB8AC3E}">
        <p14:creationId xmlns:p14="http://schemas.microsoft.com/office/powerpoint/2010/main" val="25983504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47531A-0D47-4C02-8EC9-C873E903BF63}"/>
              </a:ext>
            </a:extLst>
          </p:cNvPr>
          <p:cNvPicPr>
            <a:picLocks noChangeAspect="1"/>
          </p:cNvPicPr>
          <p:nvPr/>
        </p:nvPicPr>
        <p:blipFill>
          <a:blip r:embed="rId2"/>
          <a:stretch>
            <a:fillRect/>
          </a:stretch>
        </p:blipFill>
        <p:spPr>
          <a:xfrm>
            <a:off x="1306505" y="1844122"/>
            <a:ext cx="4386691" cy="3543096"/>
          </a:xfrm>
          <a:prstGeom prst="rect">
            <a:avLst/>
          </a:prstGeom>
        </p:spPr>
      </p:pic>
      <p:sp>
        <p:nvSpPr>
          <p:cNvPr id="6" name="Title 1">
            <a:extLst>
              <a:ext uri="{FF2B5EF4-FFF2-40B4-BE49-F238E27FC236}">
                <a16:creationId xmlns:a16="http://schemas.microsoft.com/office/drawing/2014/main" id="{2AAF770A-31E3-4144-986E-6BBFC4B680BA}"/>
              </a:ext>
            </a:extLst>
          </p:cNvPr>
          <p:cNvSpPr>
            <a:spLocks noGrp="1"/>
          </p:cNvSpPr>
          <p:nvPr>
            <p:ph type="title"/>
          </p:nvPr>
        </p:nvSpPr>
        <p:spPr>
          <a:xfrm>
            <a:off x="655130" y="616226"/>
            <a:ext cx="10515600" cy="1325563"/>
          </a:xfrm>
        </p:spPr>
        <p:txBody>
          <a:bodyPr>
            <a:normAutofit/>
          </a:bodyPr>
          <a:lstStyle/>
          <a:p>
            <a:r>
              <a:rPr lang="en-US" sz="4000" b="1">
                <a:latin typeface="+mn-lt"/>
              </a:rPr>
              <a:t>3</a:t>
            </a:r>
            <a:r>
              <a:rPr lang="id-ID" sz="4000" b="1">
                <a:latin typeface="+mn-lt"/>
              </a:rPr>
              <a:t>. </a:t>
            </a:r>
            <a:r>
              <a:rPr lang="en-US" sz="4000" b="1">
                <a:latin typeface="+mn-lt"/>
              </a:rPr>
              <a:t>DEKLARASI HYPERPARAMETER &amp; VARIABEL</a:t>
            </a:r>
            <a:endParaRPr lang="id-ID" sz="4000" b="1">
              <a:latin typeface="+mn-lt"/>
            </a:endParaRPr>
          </a:p>
        </p:txBody>
      </p:sp>
      <p:sp>
        <p:nvSpPr>
          <p:cNvPr id="7" name="Content Placeholder 2">
            <a:extLst>
              <a:ext uri="{FF2B5EF4-FFF2-40B4-BE49-F238E27FC236}">
                <a16:creationId xmlns:a16="http://schemas.microsoft.com/office/drawing/2014/main" id="{ECB94DF2-5148-42EC-8DE0-F205D4E8A805}"/>
              </a:ext>
            </a:extLst>
          </p:cNvPr>
          <p:cNvSpPr>
            <a:spLocks noGrp="1"/>
          </p:cNvSpPr>
          <p:nvPr>
            <p:ph idx="1"/>
          </p:nvPr>
        </p:nvSpPr>
        <p:spPr>
          <a:xfrm>
            <a:off x="5833871" y="1747413"/>
            <a:ext cx="5468742" cy="2652812"/>
          </a:xfrm>
        </p:spPr>
        <p:txBody>
          <a:bodyPr>
            <a:normAutofit/>
          </a:bodyPr>
          <a:lstStyle/>
          <a:p>
            <a:pPr marL="0" indent="0">
              <a:lnSpc>
                <a:spcPct val="100000"/>
              </a:lnSpc>
              <a:buNone/>
            </a:pPr>
            <a:r>
              <a:rPr lang="en-US" sz="2400" err="1">
                <a:latin typeface="Times New Roman" panose="02020603050405020304" pitchFamily="18" charset="0"/>
                <a:cs typeface="Times New Roman" panose="02020603050405020304" pitchFamily="18" charset="0"/>
              </a:rPr>
              <a:t>Menentukan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nilai-nilai</a:t>
            </a:r>
            <a:r>
              <a:rPr lang="en-US" sz="2400">
                <a:latin typeface="Times New Roman" panose="02020603050405020304" pitchFamily="18" charset="0"/>
                <a:cs typeface="Times New Roman" panose="02020603050405020304" pitchFamily="18" charset="0"/>
              </a:rPr>
              <a:t> Hyperparameter yang </a:t>
            </a:r>
            <a:r>
              <a:rPr lang="en-US" sz="2400" err="1">
                <a:latin typeface="Times New Roman" panose="02020603050405020304" pitchFamily="18" charset="0"/>
                <a:cs typeface="Times New Roman" panose="02020603050405020304" pitchFamily="18" charset="0"/>
              </a:rPr>
              <a:t>akan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digunakan</a:t>
            </a:r>
            <a:r>
              <a:rPr lang="en-US" sz="2400">
                <a:latin typeface="Times New Roman" panose="02020603050405020304" pitchFamily="18" charset="0"/>
                <a:cs typeface="Times New Roman" panose="02020603050405020304" pitchFamily="18" charset="0"/>
              </a:rPr>
              <a:t> dan set </a:t>
            </a:r>
            <a:r>
              <a:rPr lang="en-US" sz="2400" err="1">
                <a:latin typeface="Times New Roman" panose="02020603050405020304" pitchFamily="18" charset="0"/>
                <a:cs typeface="Times New Roman" panose="02020603050405020304" pitchFamily="18" charset="0"/>
              </a:rPr>
              <a:t>nilai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awal</a:t>
            </a:r>
            <a:r>
              <a:rPr lang="en-US" sz="2400">
                <a:latin typeface="Times New Roman" panose="02020603050405020304" pitchFamily="18" charset="0"/>
                <a:cs typeface="Times New Roman" panose="02020603050405020304" pitchFamily="18" charset="0"/>
              </a:rPr>
              <a:t> variable lain. Hyperparameter </a:t>
            </a:r>
            <a:r>
              <a:rPr lang="en-US" sz="2400" err="1">
                <a:latin typeface="Times New Roman" panose="02020603050405020304" pitchFamily="18" charset="0"/>
                <a:cs typeface="Times New Roman" panose="02020603050405020304" pitchFamily="18" charset="0"/>
              </a:rPr>
              <a:t>ini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penting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untuk</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dilakukan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karena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akan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menentukan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perilaku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dari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jaringan</a:t>
            </a:r>
            <a:r>
              <a:rPr lang="en-US" sz="2400">
                <a:latin typeface="Times New Roman" panose="02020603050405020304" pitchFamily="18" charset="0"/>
                <a:cs typeface="Times New Roman" panose="02020603050405020304" pitchFamily="18" charset="0"/>
              </a:rPr>
              <a:t>.</a:t>
            </a:r>
            <a:endParaRPr lang="id-ID" sz="2400" b="1">
              <a:latin typeface="Times New Roman" panose="02020603050405020304" pitchFamily="18" charset="0"/>
              <a:cs typeface="Times New Roman" panose="02020603050405020304" pitchFamily="18" charset="0"/>
            </a:endParaRPr>
          </a:p>
          <a:p>
            <a:pPr marL="0" indent="0">
              <a:buNone/>
            </a:pPr>
            <a:endParaRPr lang="en-ID"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36390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79A54F-4535-474D-A9F4-EE73FFD908BD}"/>
              </a:ext>
            </a:extLst>
          </p:cNvPr>
          <p:cNvPicPr>
            <a:picLocks noChangeAspect="1"/>
          </p:cNvPicPr>
          <p:nvPr/>
        </p:nvPicPr>
        <p:blipFill>
          <a:blip r:embed="rId2"/>
          <a:stretch>
            <a:fillRect/>
          </a:stretch>
        </p:blipFill>
        <p:spPr>
          <a:xfrm>
            <a:off x="6532685" y="4158855"/>
            <a:ext cx="4484077" cy="1832276"/>
          </a:xfrm>
          <a:prstGeom prst="rect">
            <a:avLst/>
          </a:prstGeom>
        </p:spPr>
      </p:pic>
      <p:sp>
        <p:nvSpPr>
          <p:cNvPr id="8" name="Title 1">
            <a:extLst>
              <a:ext uri="{FF2B5EF4-FFF2-40B4-BE49-F238E27FC236}">
                <a16:creationId xmlns:a16="http://schemas.microsoft.com/office/drawing/2014/main" id="{337AB16C-5CF7-44C4-9246-CFC7CD133AC0}"/>
              </a:ext>
            </a:extLst>
          </p:cNvPr>
          <p:cNvSpPr>
            <a:spLocks noGrp="1"/>
          </p:cNvSpPr>
          <p:nvPr>
            <p:ph type="title"/>
          </p:nvPr>
        </p:nvSpPr>
        <p:spPr>
          <a:xfrm>
            <a:off x="655130" y="493134"/>
            <a:ext cx="10515600" cy="1325563"/>
          </a:xfrm>
        </p:spPr>
        <p:txBody>
          <a:bodyPr/>
          <a:lstStyle/>
          <a:p>
            <a:r>
              <a:rPr lang="en-US" b="1">
                <a:latin typeface="+mn-lt"/>
              </a:rPr>
              <a:t>4. INISIALISASI BOBOT</a:t>
            </a:r>
            <a:endParaRPr lang="id-ID" b="1">
              <a:latin typeface="+mn-lt"/>
            </a:endParaRPr>
          </a:p>
        </p:txBody>
      </p:sp>
      <p:pic>
        <p:nvPicPr>
          <p:cNvPr id="10" name="Picture 9">
            <a:extLst>
              <a:ext uri="{FF2B5EF4-FFF2-40B4-BE49-F238E27FC236}">
                <a16:creationId xmlns:a16="http://schemas.microsoft.com/office/drawing/2014/main" id="{4621A8B5-57A7-4845-A3AF-73DE4B434224}"/>
              </a:ext>
            </a:extLst>
          </p:cNvPr>
          <p:cNvPicPr>
            <a:picLocks noChangeAspect="1"/>
          </p:cNvPicPr>
          <p:nvPr/>
        </p:nvPicPr>
        <p:blipFill>
          <a:blip r:embed="rId3"/>
          <a:stretch>
            <a:fillRect/>
          </a:stretch>
        </p:blipFill>
        <p:spPr>
          <a:xfrm>
            <a:off x="1420690" y="4158855"/>
            <a:ext cx="4936148" cy="1834260"/>
          </a:xfrm>
          <a:prstGeom prst="rect">
            <a:avLst/>
          </a:prstGeom>
        </p:spPr>
      </p:pic>
      <p:sp>
        <p:nvSpPr>
          <p:cNvPr id="11" name="TextBox 10">
            <a:extLst>
              <a:ext uri="{FF2B5EF4-FFF2-40B4-BE49-F238E27FC236}">
                <a16:creationId xmlns:a16="http://schemas.microsoft.com/office/drawing/2014/main" id="{95CE22FD-72F7-4512-866F-2B3C3527FF1E}"/>
              </a:ext>
            </a:extLst>
          </p:cNvPr>
          <p:cNvSpPr txBox="1"/>
          <p:nvPr/>
        </p:nvSpPr>
        <p:spPr>
          <a:xfrm>
            <a:off x="1336431" y="1567900"/>
            <a:ext cx="9834300" cy="2308324"/>
          </a:xfrm>
          <a:prstGeom prst="rect">
            <a:avLst/>
          </a:prstGeom>
          <a:noFill/>
        </p:spPr>
        <p:txBody>
          <a:bodyPr wrap="square">
            <a:spAutoFit/>
          </a:bodyPr>
          <a:lstStyle/>
          <a:p>
            <a:pPr marL="0" indent="0" algn="just">
              <a:lnSpc>
                <a:spcPct val="100000"/>
              </a:lnSpc>
              <a:buNone/>
            </a:pPr>
            <a:r>
              <a:rPr lang="id-ID" sz="2400">
                <a:latin typeface="Times New Roman" panose="02020603050405020304" pitchFamily="18" charset="0"/>
                <a:cs typeface="Times New Roman" panose="02020603050405020304" pitchFamily="18" charset="0"/>
              </a:rPr>
              <a:t>Nilai bobot diinisialisasi secara random atau menggunakan metode Nguyen widrow. Metode inisialisasi bobot sangat penting untuk dilakukan agar jaringan dapat mencapai konvergensi. Inisialisasi bobot dengan menggunakan angka yang sama pada semua bobot akan membuat jaringan mengalami fenomena </a:t>
            </a:r>
            <a:r>
              <a:rPr lang="id-ID" sz="2400" i="1" u="sng">
                <a:solidFill>
                  <a:srgbClr val="FFC000"/>
                </a:solidFill>
                <a:latin typeface="Times New Roman" panose="02020603050405020304" pitchFamily="18" charset="0"/>
                <a:cs typeface="Times New Roman" panose="02020603050405020304" pitchFamily="18" charset="0"/>
              </a:rPr>
              <a:t>symmetry</a:t>
            </a:r>
            <a:r>
              <a:rPr lang="id-ID" sz="2400">
                <a:latin typeface="Times New Roman" panose="02020603050405020304" pitchFamily="18" charset="0"/>
                <a:cs typeface="Times New Roman" panose="02020603050405020304" pitchFamily="18" charset="0"/>
              </a:rPr>
              <a:t> dimana semua neuron pada layer yang sama akan mempunyai perilaku yang sama.</a:t>
            </a:r>
          </a:p>
        </p:txBody>
      </p:sp>
    </p:spTree>
    <p:extLst>
      <p:ext uri="{BB962C8B-B14F-4D97-AF65-F5344CB8AC3E}">
        <p14:creationId xmlns:p14="http://schemas.microsoft.com/office/powerpoint/2010/main" val="596081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AFEC-F1E9-4B5B-8106-C01FE306C1A6}"/>
              </a:ext>
            </a:extLst>
          </p:cNvPr>
          <p:cNvSpPr>
            <a:spLocks noGrp="1"/>
          </p:cNvSpPr>
          <p:nvPr>
            <p:ph type="title"/>
          </p:nvPr>
        </p:nvSpPr>
        <p:spPr>
          <a:xfrm>
            <a:off x="738245" y="817241"/>
            <a:ext cx="10515600" cy="1325563"/>
          </a:xfrm>
        </p:spPr>
        <p:txBody>
          <a:bodyPr/>
          <a:lstStyle/>
          <a:p>
            <a:r>
              <a:rPr lang="en-US" b="1">
                <a:latin typeface="+mn-lt"/>
              </a:rPr>
              <a:t>5</a:t>
            </a:r>
            <a:r>
              <a:rPr lang="id-ID" b="1">
                <a:latin typeface="+mn-lt"/>
              </a:rPr>
              <a:t>. </a:t>
            </a:r>
            <a:r>
              <a:rPr lang="en-US" b="1">
                <a:latin typeface="+mn-lt"/>
              </a:rPr>
              <a:t>MELAKUKAN PROSES FORWARD PASS</a:t>
            </a:r>
            <a:endParaRPr lang="en-ID" b="1">
              <a:latin typeface="+mn-lt"/>
            </a:endParaRPr>
          </a:p>
        </p:txBody>
      </p:sp>
      <p:sp>
        <p:nvSpPr>
          <p:cNvPr id="3" name="Content Placeholder 2">
            <a:extLst>
              <a:ext uri="{FF2B5EF4-FFF2-40B4-BE49-F238E27FC236}">
                <a16:creationId xmlns:a16="http://schemas.microsoft.com/office/drawing/2014/main" id="{CF022EFD-E3E1-4094-8842-FC931BCA1654}"/>
              </a:ext>
            </a:extLst>
          </p:cNvPr>
          <p:cNvSpPr>
            <a:spLocks noGrp="1"/>
          </p:cNvSpPr>
          <p:nvPr>
            <p:ph idx="1"/>
          </p:nvPr>
        </p:nvSpPr>
        <p:spPr>
          <a:xfrm>
            <a:off x="5138673" y="1839375"/>
            <a:ext cx="5908984" cy="1325563"/>
          </a:xfrm>
        </p:spPr>
        <p:txBody>
          <a:bodyPr>
            <a:normAutofit/>
          </a:bodyPr>
          <a:lstStyle/>
          <a:p>
            <a:pPr marL="0" indent="0" algn="just">
              <a:buNone/>
            </a:pPr>
            <a:r>
              <a:rPr lang="id-ID" sz="2400">
                <a:latin typeface="Times New Roman" panose="02020603050405020304" pitchFamily="18" charset="0"/>
                <a:cs typeface="Times New Roman" panose="02020603050405020304" pitchFamily="18" charset="0"/>
              </a:rPr>
              <a:t>Data dimasukkan ke dalam layer input dan dihitung maju ke hidden layer dan ke output layer menggunakan prinsip neural network.</a:t>
            </a:r>
          </a:p>
        </p:txBody>
      </p:sp>
      <p:pic>
        <p:nvPicPr>
          <p:cNvPr id="4" name="Picture 4">
            <a:extLst>
              <a:ext uri="{FF2B5EF4-FFF2-40B4-BE49-F238E27FC236}">
                <a16:creationId xmlns:a16="http://schemas.microsoft.com/office/drawing/2014/main" id="{8C653CFC-0965-43AE-B16A-F0BEDC4723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2020" y="1832500"/>
            <a:ext cx="4080465" cy="4801695"/>
          </a:xfrm>
          <a:prstGeom prst="rect">
            <a:avLst/>
          </a:prstGeom>
        </p:spPr>
      </p:pic>
    </p:spTree>
    <p:extLst>
      <p:ext uri="{BB962C8B-B14F-4D97-AF65-F5344CB8AC3E}">
        <p14:creationId xmlns:p14="http://schemas.microsoft.com/office/powerpoint/2010/main" val="2723751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E34CB-AAE6-4CCA-B160-82E47413D1C4}"/>
              </a:ext>
            </a:extLst>
          </p:cNvPr>
          <p:cNvSpPr>
            <a:spLocks noGrp="1"/>
          </p:cNvSpPr>
          <p:nvPr>
            <p:ph type="title"/>
          </p:nvPr>
        </p:nvSpPr>
        <p:spPr>
          <a:xfrm>
            <a:off x="751572" y="391419"/>
            <a:ext cx="10515600" cy="1325563"/>
          </a:xfrm>
        </p:spPr>
        <p:txBody>
          <a:bodyPr/>
          <a:lstStyle/>
          <a:p>
            <a:r>
              <a:rPr lang="en-US" b="1">
                <a:latin typeface="+mn-lt"/>
              </a:rPr>
              <a:t>LATAR BELAKANG</a:t>
            </a:r>
            <a:endParaRPr lang="id-ID" b="1">
              <a:latin typeface="+mn-lt"/>
            </a:endParaRPr>
          </a:p>
        </p:txBody>
      </p:sp>
      <p:pic>
        <p:nvPicPr>
          <p:cNvPr id="1026" name="Picture 2" descr="PDF] Classical Control Theory: A Course in the Linear Mathematics of  Systems and Control | Semantic Scholar">
            <a:extLst>
              <a:ext uri="{FF2B5EF4-FFF2-40B4-BE49-F238E27FC236}">
                <a16:creationId xmlns:a16="http://schemas.microsoft.com/office/drawing/2014/main" id="{6F28C132-9DB2-4AB4-AFB4-605716B4C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10" y="2380603"/>
            <a:ext cx="4687181" cy="15050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ural network control block diagram. | Download Scientific Diagram">
            <a:extLst>
              <a:ext uri="{FF2B5EF4-FFF2-40B4-BE49-F238E27FC236}">
                <a16:creationId xmlns:a16="http://schemas.microsoft.com/office/drawing/2014/main" id="{EFF49A3F-5399-4A12-A11A-BA162FCC8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126" y="2380603"/>
            <a:ext cx="4548664" cy="233007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E8046416-6637-4A8E-9C1A-D91BD15EE46C}"/>
              </a:ext>
            </a:extLst>
          </p:cNvPr>
          <p:cNvCxnSpPr>
            <a:cxnSpLocks/>
          </p:cNvCxnSpPr>
          <p:nvPr/>
        </p:nvCxnSpPr>
        <p:spPr>
          <a:xfrm>
            <a:off x="6050003" y="2001135"/>
            <a:ext cx="1" cy="3947060"/>
          </a:xfrm>
          <a:prstGeom prst="line">
            <a:avLst/>
          </a:prstGeom>
          <a:ln w="57150">
            <a:solidFill>
              <a:schemeClr val="tx1"/>
            </a:solidFill>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C9AFDD6D-BB91-4BC4-9E22-FCD4BDA8C1FE}"/>
              </a:ext>
            </a:extLst>
          </p:cNvPr>
          <p:cNvSpPr txBox="1"/>
          <p:nvPr/>
        </p:nvSpPr>
        <p:spPr>
          <a:xfrm>
            <a:off x="675070" y="4150563"/>
            <a:ext cx="4793070" cy="1200329"/>
          </a:xfrm>
          <a:prstGeom prst="rect">
            <a:avLst/>
          </a:prstGeom>
          <a:noFill/>
        </p:spPr>
        <p:txBody>
          <a:bodyPr wrap="square">
            <a:spAutoFit/>
          </a:bodyPr>
          <a:lstStyle/>
          <a:p>
            <a:pPr marL="285750" indent="-285750">
              <a:buFont typeface="Arial" panose="020B0604020202020204" pitchFamily="34" charset="0"/>
              <a:buChar char="•"/>
            </a:pPr>
            <a:r>
              <a:rPr lang="id-ID"/>
              <a:t>Perlu pemodelan white-box</a:t>
            </a:r>
          </a:p>
          <a:p>
            <a:pPr marL="285750" indent="-285750">
              <a:buFont typeface="Arial" panose="020B0604020202020204" pitchFamily="34" charset="0"/>
              <a:buChar char="•"/>
            </a:pPr>
            <a:r>
              <a:rPr lang="id-ID"/>
              <a:t>Mahal</a:t>
            </a:r>
          </a:p>
          <a:p>
            <a:pPr marL="285750" indent="-285750">
              <a:buFont typeface="Arial" panose="020B0604020202020204" pitchFamily="34" charset="0"/>
              <a:buChar char="•"/>
            </a:pPr>
            <a:r>
              <a:rPr lang="id-ID"/>
              <a:t>Kompleks</a:t>
            </a:r>
          </a:p>
          <a:p>
            <a:pPr marL="285750" indent="-285750">
              <a:buFont typeface="Arial" panose="020B0604020202020204" pitchFamily="34" charset="0"/>
              <a:buChar char="•"/>
            </a:pPr>
            <a:r>
              <a:rPr lang="id-ID"/>
              <a:t>Perlu ditala ulang</a:t>
            </a:r>
          </a:p>
        </p:txBody>
      </p:sp>
      <p:sp>
        <p:nvSpPr>
          <p:cNvPr id="16" name="TextBox 15">
            <a:extLst>
              <a:ext uri="{FF2B5EF4-FFF2-40B4-BE49-F238E27FC236}">
                <a16:creationId xmlns:a16="http://schemas.microsoft.com/office/drawing/2014/main" id="{6B378F63-E26B-4FDD-87A1-16A79723EFC5}"/>
              </a:ext>
            </a:extLst>
          </p:cNvPr>
          <p:cNvSpPr txBox="1"/>
          <p:nvPr/>
        </p:nvSpPr>
        <p:spPr>
          <a:xfrm>
            <a:off x="2221448" y="2011271"/>
            <a:ext cx="1920704" cy="369332"/>
          </a:xfrm>
          <a:prstGeom prst="rect">
            <a:avLst/>
          </a:prstGeom>
          <a:noFill/>
        </p:spPr>
        <p:txBody>
          <a:bodyPr wrap="square">
            <a:spAutoFit/>
          </a:bodyPr>
          <a:lstStyle/>
          <a:p>
            <a:r>
              <a:rPr lang="en-US" b="1"/>
              <a:t>Classical Control</a:t>
            </a:r>
            <a:endParaRPr lang="en-ID"/>
          </a:p>
        </p:txBody>
      </p:sp>
      <p:sp>
        <p:nvSpPr>
          <p:cNvPr id="18" name="TextBox 17">
            <a:extLst>
              <a:ext uri="{FF2B5EF4-FFF2-40B4-BE49-F238E27FC236}">
                <a16:creationId xmlns:a16="http://schemas.microsoft.com/office/drawing/2014/main" id="{A04F7A1E-9D33-49FB-BA14-493AF5B691E3}"/>
              </a:ext>
            </a:extLst>
          </p:cNvPr>
          <p:cNvSpPr txBox="1"/>
          <p:nvPr/>
        </p:nvSpPr>
        <p:spPr>
          <a:xfrm>
            <a:off x="7695668" y="2001135"/>
            <a:ext cx="2767579" cy="369332"/>
          </a:xfrm>
          <a:prstGeom prst="rect">
            <a:avLst/>
          </a:prstGeom>
          <a:noFill/>
        </p:spPr>
        <p:txBody>
          <a:bodyPr wrap="square">
            <a:spAutoFit/>
          </a:bodyPr>
          <a:lstStyle/>
          <a:p>
            <a:r>
              <a:rPr lang="en-US" b="1"/>
              <a:t>Neural Network Controller</a:t>
            </a:r>
            <a:endParaRPr lang="en-ID"/>
          </a:p>
        </p:txBody>
      </p:sp>
      <p:sp>
        <p:nvSpPr>
          <p:cNvPr id="20" name="TextBox 19">
            <a:extLst>
              <a:ext uri="{FF2B5EF4-FFF2-40B4-BE49-F238E27FC236}">
                <a16:creationId xmlns:a16="http://schemas.microsoft.com/office/drawing/2014/main" id="{C36C59A9-A327-4C30-B099-E19E8D989C15}"/>
              </a:ext>
            </a:extLst>
          </p:cNvPr>
          <p:cNvSpPr txBox="1"/>
          <p:nvPr/>
        </p:nvSpPr>
        <p:spPr>
          <a:xfrm>
            <a:off x="6631870" y="4864289"/>
            <a:ext cx="4904812" cy="1200329"/>
          </a:xfrm>
          <a:prstGeom prst="rect">
            <a:avLst/>
          </a:prstGeom>
          <a:noFill/>
        </p:spPr>
        <p:txBody>
          <a:bodyPr wrap="square">
            <a:spAutoFit/>
          </a:bodyPr>
          <a:lstStyle/>
          <a:p>
            <a:pPr marL="285750" indent="-285750">
              <a:buFont typeface="Arial" panose="020B0604020202020204" pitchFamily="34" charset="0"/>
              <a:buChar char="•"/>
            </a:pPr>
            <a:r>
              <a:rPr lang="id-ID"/>
              <a:t>Tidak perlu dimodelkan, cukup dengan  data pasangan input dan output sistem</a:t>
            </a:r>
          </a:p>
          <a:p>
            <a:pPr marL="285750" indent="-285750">
              <a:buFont typeface="Arial" panose="020B0604020202020204" pitchFamily="34" charset="0"/>
              <a:buChar char="•"/>
            </a:pPr>
            <a:r>
              <a:rPr lang="id-ID"/>
              <a:t>Lebih adaptif dan prediktif</a:t>
            </a:r>
          </a:p>
          <a:p>
            <a:pPr marL="285750" indent="-285750">
              <a:buFont typeface="Arial" panose="020B0604020202020204" pitchFamily="34" charset="0"/>
              <a:buChar char="•"/>
            </a:pPr>
            <a:r>
              <a:rPr lang="id-ID"/>
              <a:t>Dapat menala ulang sendiri</a:t>
            </a:r>
          </a:p>
        </p:txBody>
      </p:sp>
    </p:spTree>
    <p:extLst>
      <p:ext uri="{BB962C8B-B14F-4D97-AF65-F5344CB8AC3E}">
        <p14:creationId xmlns:p14="http://schemas.microsoft.com/office/powerpoint/2010/main" val="1912070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AFEC-F1E9-4B5B-8106-C01FE306C1A6}"/>
              </a:ext>
            </a:extLst>
          </p:cNvPr>
          <p:cNvSpPr>
            <a:spLocks noGrp="1"/>
          </p:cNvSpPr>
          <p:nvPr>
            <p:ph type="title"/>
          </p:nvPr>
        </p:nvSpPr>
        <p:spPr>
          <a:xfrm>
            <a:off x="664946" y="711636"/>
            <a:ext cx="10515600" cy="1325563"/>
          </a:xfrm>
        </p:spPr>
        <p:txBody>
          <a:bodyPr/>
          <a:lstStyle/>
          <a:p>
            <a:r>
              <a:rPr lang="en-US" b="1">
                <a:latin typeface="+mn-lt"/>
              </a:rPr>
              <a:t>6</a:t>
            </a:r>
            <a:r>
              <a:rPr lang="id-ID" b="1">
                <a:latin typeface="+mn-lt"/>
              </a:rPr>
              <a:t>. </a:t>
            </a:r>
            <a:r>
              <a:rPr lang="en-US" b="1">
                <a:latin typeface="+mn-lt"/>
              </a:rPr>
              <a:t>KUANTISASI OUTPUT</a:t>
            </a:r>
            <a:endParaRPr lang="id-ID" b="1">
              <a:latin typeface="+mn-lt"/>
            </a:endParaRPr>
          </a:p>
        </p:txBody>
      </p:sp>
      <p:sp>
        <p:nvSpPr>
          <p:cNvPr id="3" name="Content Placeholder 2">
            <a:extLst>
              <a:ext uri="{FF2B5EF4-FFF2-40B4-BE49-F238E27FC236}">
                <a16:creationId xmlns:a16="http://schemas.microsoft.com/office/drawing/2014/main" id="{CF022EFD-E3E1-4094-8842-FC931BCA1654}"/>
              </a:ext>
            </a:extLst>
          </p:cNvPr>
          <p:cNvSpPr>
            <a:spLocks noGrp="1"/>
          </p:cNvSpPr>
          <p:nvPr>
            <p:ph idx="1"/>
          </p:nvPr>
        </p:nvSpPr>
        <p:spPr>
          <a:xfrm>
            <a:off x="1280160" y="1796750"/>
            <a:ext cx="9971773" cy="4351338"/>
          </a:xfrm>
        </p:spPr>
        <p:txBody>
          <a:bodyPr vert="horz" lIns="91440" tIns="45720" rIns="91440" bIns="45720" rtlCol="0" anchor="t">
            <a:normAutofit/>
          </a:bodyPr>
          <a:lstStyle/>
          <a:p>
            <a:pPr marL="0" indent="0" algn="just">
              <a:buNone/>
            </a:pPr>
            <a:r>
              <a:rPr lang="id-ID" sz="2400">
                <a:latin typeface="Times New Roman" panose="02020603050405020304" pitchFamily="18" charset="0"/>
                <a:cs typeface="Times New Roman" panose="02020603050405020304" pitchFamily="18" charset="0"/>
              </a:rPr>
              <a:t>Karena nilai yang ingin dicapai pada nyatanya tidak dapat mencapai nilai 0 atau 1 sempurna, maka dilakukan threshold untuk membulatkan nilai yang mendekati 0 atau 1 ke angka tersebut.</a:t>
            </a:r>
          </a:p>
        </p:txBody>
      </p:sp>
      <p:pic>
        <p:nvPicPr>
          <p:cNvPr id="5" name="Picture 5">
            <a:extLst>
              <a:ext uri="{FF2B5EF4-FFF2-40B4-BE49-F238E27FC236}">
                <a16:creationId xmlns:a16="http://schemas.microsoft.com/office/drawing/2014/main" id="{1A84724D-8A76-4CFD-A8D4-D7A9D7A40D0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08653" y="3393845"/>
            <a:ext cx="3354902" cy="2198368"/>
          </a:xfrm>
          <a:prstGeom prst="rect">
            <a:avLst/>
          </a:prstGeom>
        </p:spPr>
      </p:pic>
    </p:spTree>
    <p:extLst>
      <p:ext uri="{BB962C8B-B14F-4D97-AF65-F5344CB8AC3E}">
        <p14:creationId xmlns:p14="http://schemas.microsoft.com/office/powerpoint/2010/main" val="976730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AFEC-F1E9-4B5B-8106-C01FE306C1A6}"/>
              </a:ext>
            </a:extLst>
          </p:cNvPr>
          <p:cNvSpPr>
            <a:spLocks noGrp="1"/>
          </p:cNvSpPr>
          <p:nvPr>
            <p:ph type="title"/>
          </p:nvPr>
        </p:nvSpPr>
        <p:spPr>
          <a:xfrm>
            <a:off x="587944" y="151533"/>
            <a:ext cx="10515600" cy="1325563"/>
          </a:xfrm>
        </p:spPr>
        <p:txBody>
          <a:bodyPr/>
          <a:lstStyle/>
          <a:p>
            <a:r>
              <a:rPr lang="en-US" b="1">
                <a:latin typeface="+mn-lt"/>
              </a:rPr>
              <a:t>7</a:t>
            </a:r>
            <a:r>
              <a:rPr lang="id-ID" b="1">
                <a:latin typeface="+mn-lt"/>
              </a:rPr>
              <a:t>. </a:t>
            </a:r>
            <a:r>
              <a:rPr lang="en-US" b="1">
                <a:latin typeface="+mn-lt"/>
              </a:rPr>
              <a:t>MELAKUKAN PROSES BACKWARD PASS</a:t>
            </a:r>
            <a:endParaRPr lang="id-ID" b="1">
              <a:latin typeface="+mn-lt"/>
            </a:endParaRPr>
          </a:p>
        </p:txBody>
      </p:sp>
      <p:sp>
        <p:nvSpPr>
          <p:cNvPr id="3" name="Content Placeholder 2">
            <a:extLst>
              <a:ext uri="{FF2B5EF4-FFF2-40B4-BE49-F238E27FC236}">
                <a16:creationId xmlns:a16="http://schemas.microsoft.com/office/drawing/2014/main" id="{CF022EFD-E3E1-4094-8842-FC931BCA1654}"/>
              </a:ext>
            </a:extLst>
          </p:cNvPr>
          <p:cNvSpPr>
            <a:spLocks noGrp="1"/>
          </p:cNvSpPr>
          <p:nvPr>
            <p:ph idx="1"/>
          </p:nvPr>
        </p:nvSpPr>
        <p:spPr>
          <a:xfrm>
            <a:off x="1174282" y="1150019"/>
            <a:ext cx="9981399" cy="4351338"/>
          </a:xfrm>
        </p:spPr>
        <p:txBody>
          <a:bodyPr>
            <a:normAutofit/>
          </a:bodyPr>
          <a:lstStyle/>
          <a:p>
            <a:pPr marL="0" indent="0" algn="just">
              <a:buNone/>
            </a:pPr>
            <a:r>
              <a:rPr lang="id-ID" sz="2400">
                <a:latin typeface="Times New Roman" panose="02020603050405020304" pitchFamily="18" charset="0"/>
                <a:cs typeface="Times New Roman" panose="02020603050405020304" pitchFamily="18" charset="0"/>
              </a:rPr>
              <a:t>Setelah jaringan telah selesai menghitung dan didapatkan luaran dari jaringan. Luaran tersebut dibandingkan dengan nilai target sesungguhnya dan dihitung sinyal error dan besar koreksi pada tiap bobot jaringan.</a:t>
            </a:r>
          </a:p>
        </p:txBody>
      </p:sp>
      <p:grpSp>
        <p:nvGrpSpPr>
          <p:cNvPr id="4" name="Group 3">
            <a:extLst>
              <a:ext uri="{FF2B5EF4-FFF2-40B4-BE49-F238E27FC236}">
                <a16:creationId xmlns:a16="http://schemas.microsoft.com/office/drawing/2014/main" id="{EE3E7F1D-06E2-4399-B208-C221652BE95F}"/>
              </a:ext>
            </a:extLst>
          </p:cNvPr>
          <p:cNvGrpSpPr/>
          <p:nvPr/>
        </p:nvGrpSpPr>
        <p:grpSpPr>
          <a:xfrm>
            <a:off x="1260065" y="2211394"/>
            <a:ext cx="7799094" cy="4129176"/>
            <a:chOff x="5722728" y="2512148"/>
            <a:chExt cx="7799094" cy="4129176"/>
          </a:xfrm>
        </p:grpSpPr>
        <p:pic>
          <p:nvPicPr>
            <p:cNvPr id="5" name="Picture 5">
              <a:extLst>
                <a:ext uri="{FF2B5EF4-FFF2-40B4-BE49-F238E27FC236}">
                  <a16:creationId xmlns:a16="http://schemas.microsoft.com/office/drawing/2014/main" id="{BD22A93B-9D0C-4700-9CC8-6A999BFC2D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22728" y="2512148"/>
              <a:ext cx="7799094" cy="3351232"/>
            </a:xfrm>
            <a:prstGeom prst="rect">
              <a:avLst/>
            </a:prstGeom>
          </p:spPr>
        </p:pic>
        <p:pic>
          <p:nvPicPr>
            <p:cNvPr id="7" name="Picture 6">
              <a:extLst>
                <a:ext uri="{FF2B5EF4-FFF2-40B4-BE49-F238E27FC236}">
                  <a16:creationId xmlns:a16="http://schemas.microsoft.com/office/drawing/2014/main" id="{6C998CBF-1889-4B68-9715-2A7BBD5095A2}"/>
                </a:ext>
              </a:extLst>
            </p:cNvPr>
            <p:cNvPicPr>
              <a:picLocks noChangeAspect="1"/>
            </p:cNvPicPr>
            <p:nvPr/>
          </p:nvPicPr>
          <p:blipFill>
            <a:blip r:embed="rId4"/>
            <a:stretch>
              <a:fillRect/>
            </a:stretch>
          </p:blipFill>
          <p:spPr>
            <a:xfrm>
              <a:off x="5722728" y="5869691"/>
              <a:ext cx="4591605" cy="771633"/>
            </a:xfrm>
            <a:prstGeom prst="rect">
              <a:avLst/>
            </a:prstGeom>
          </p:spPr>
        </p:pic>
      </p:grpSp>
      <p:pic>
        <p:nvPicPr>
          <p:cNvPr id="6" name="Picture 5">
            <a:extLst>
              <a:ext uri="{FF2B5EF4-FFF2-40B4-BE49-F238E27FC236}">
                <a16:creationId xmlns:a16="http://schemas.microsoft.com/office/drawing/2014/main" id="{2707FAE9-0F14-4F41-92F0-C58814C89C61}"/>
              </a:ext>
            </a:extLst>
          </p:cNvPr>
          <p:cNvPicPr>
            <a:picLocks noChangeAspect="1"/>
          </p:cNvPicPr>
          <p:nvPr/>
        </p:nvPicPr>
        <p:blipFill>
          <a:blip r:embed="rId5"/>
          <a:stretch>
            <a:fillRect/>
          </a:stretch>
        </p:blipFill>
        <p:spPr>
          <a:xfrm>
            <a:off x="9301824" y="5164212"/>
            <a:ext cx="1715894" cy="796827"/>
          </a:xfrm>
          <a:prstGeom prst="rect">
            <a:avLst/>
          </a:prstGeom>
        </p:spPr>
      </p:pic>
      <p:sp>
        <p:nvSpPr>
          <p:cNvPr id="9" name="TextBox 8">
            <a:extLst>
              <a:ext uri="{FF2B5EF4-FFF2-40B4-BE49-F238E27FC236}">
                <a16:creationId xmlns:a16="http://schemas.microsoft.com/office/drawing/2014/main" id="{6C384E0E-6BA2-4E2A-B5E2-C68EA9D311FE}"/>
              </a:ext>
            </a:extLst>
          </p:cNvPr>
          <p:cNvSpPr txBox="1"/>
          <p:nvPr/>
        </p:nvSpPr>
        <p:spPr>
          <a:xfrm>
            <a:off x="9186017" y="4562495"/>
            <a:ext cx="3017925" cy="646331"/>
          </a:xfrm>
          <a:prstGeom prst="rect">
            <a:avLst/>
          </a:prstGeom>
          <a:noFill/>
        </p:spPr>
        <p:txBody>
          <a:bodyPr wrap="square">
            <a:spAutoFit/>
          </a:bodyPr>
          <a:lstStyle/>
          <a:p>
            <a:r>
              <a:rPr lang="en-US" sz="1800" err="1">
                <a:latin typeface="Times New Roman" panose="02020603050405020304" pitchFamily="18" charset="0"/>
                <a:cs typeface="Times New Roman" panose="02020603050405020304" pitchFamily="18" charset="0"/>
              </a:rPr>
              <a:t>Fungsi</a:t>
            </a:r>
            <a:r>
              <a:rPr lang="en-US" sz="1800">
                <a:latin typeface="Times New Roman" panose="02020603050405020304" pitchFamily="18" charset="0"/>
                <a:cs typeface="Times New Roman" panose="02020603050405020304" pitchFamily="18" charset="0"/>
              </a:rPr>
              <a:t> Error yang </a:t>
            </a:r>
            <a:r>
              <a:rPr lang="en-US" sz="1800" err="1">
                <a:latin typeface="Times New Roman" panose="02020603050405020304" pitchFamily="18" charset="0"/>
                <a:cs typeface="Times New Roman" panose="02020603050405020304" pitchFamily="18" charset="0"/>
              </a:rPr>
              <a:t>digunakan</a:t>
            </a:r>
            <a:r>
              <a:rPr lang="en-US" sz="1800">
                <a:latin typeface="Times New Roman" panose="02020603050405020304" pitchFamily="18" charset="0"/>
                <a:cs typeface="Times New Roman" panose="02020603050405020304" pitchFamily="18" charset="0"/>
              </a:rPr>
              <a:t>:</a:t>
            </a:r>
          </a:p>
          <a:p>
            <a:r>
              <a:rPr lang="en-US" i="1" err="1">
                <a:latin typeface="Times New Roman" panose="02020603050405020304" pitchFamily="18" charset="0"/>
                <a:cs typeface="Times New Roman" panose="02020603050405020304" pitchFamily="18" charset="0"/>
              </a:rPr>
              <a:t>Kuadratik</a:t>
            </a:r>
            <a:endParaRPr lang="en-ID" i="1"/>
          </a:p>
        </p:txBody>
      </p:sp>
    </p:spTree>
    <p:extLst>
      <p:ext uri="{BB962C8B-B14F-4D97-AF65-F5344CB8AC3E}">
        <p14:creationId xmlns:p14="http://schemas.microsoft.com/office/powerpoint/2010/main" val="1953847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AFEC-F1E9-4B5B-8106-C01FE306C1A6}"/>
              </a:ext>
            </a:extLst>
          </p:cNvPr>
          <p:cNvSpPr>
            <a:spLocks noGrp="1"/>
          </p:cNvSpPr>
          <p:nvPr>
            <p:ph type="title"/>
          </p:nvPr>
        </p:nvSpPr>
        <p:spPr>
          <a:xfrm>
            <a:off x="761201" y="839003"/>
            <a:ext cx="10515600" cy="1325563"/>
          </a:xfrm>
        </p:spPr>
        <p:txBody>
          <a:bodyPr/>
          <a:lstStyle/>
          <a:p>
            <a:r>
              <a:rPr lang="en-US" b="1">
                <a:latin typeface="+mn-lt"/>
              </a:rPr>
              <a:t>8</a:t>
            </a:r>
            <a:r>
              <a:rPr lang="id-ID" b="1">
                <a:latin typeface="+mn-lt"/>
              </a:rPr>
              <a:t>. </a:t>
            </a:r>
            <a:r>
              <a:rPr lang="en-US" b="1">
                <a:latin typeface="+mn-lt"/>
              </a:rPr>
              <a:t>MELAKUKAN PEMBAHARUAN BOBOT</a:t>
            </a:r>
            <a:endParaRPr lang="id-ID" b="1">
              <a:latin typeface="+mn-lt"/>
            </a:endParaRPr>
          </a:p>
        </p:txBody>
      </p:sp>
      <p:sp>
        <p:nvSpPr>
          <p:cNvPr id="3" name="Content Placeholder 2">
            <a:extLst>
              <a:ext uri="{FF2B5EF4-FFF2-40B4-BE49-F238E27FC236}">
                <a16:creationId xmlns:a16="http://schemas.microsoft.com/office/drawing/2014/main" id="{CF022EFD-E3E1-4094-8842-FC931BCA1654}"/>
              </a:ext>
            </a:extLst>
          </p:cNvPr>
          <p:cNvSpPr>
            <a:spLocks noGrp="1"/>
          </p:cNvSpPr>
          <p:nvPr>
            <p:ph idx="1"/>
          </p:nvPr>
        </p:nvSpPr>
        <p:spPr>
          <a:xfrm>
            <a:off x="1366791" y="1854500"/>
            <a:ext cx="9842634" cy="1501695"/>
          </a:xfrm>
        </p:spPr>
        <p:txBody>
          <a:bodyPr>
            <a:normAutofit/>
          </a:bodyPr>
          <a:lstStyle/>
          <a:p>
            <a:pPr marL="0" indent="0" algn="just">
              <a:buNone/>
            </a:pPr>
            <a:r>
              <a:rPr lang="id-ID" sz="2400">
                <a:latin typeface="Times New Roman" panose="02020603050405020304" pitchFamily="18" charset="0"/>
                <a:cs typeface="Times New Roman" panose="02020603050405020304" pitchFamily="18" charset="0"/>
              </a:rPr>
              <a:t>Bobot diperbaharui sesuai dengan prinsip gradient descent. Metode gradient descent yang digunakan adalah stochastic gradient descent. Dimana bobot akan di update setiap satu buah pasangan pelatihan masuk ke dalam jaringan.</a:t>
            </a:r>
          </a:p>
        </p:txBody>
      </p:sp>
      <p:pic>
        <p:nvPicPr>
          <p:cNvPr id="4" name="Picture 4">
            <a:extLst>
              <a:ext uri="{FF2B5EF4-FFF2-40B4-BE49-F238E27FC236}">
                <a16:creationId xmlns:a16="http://schemas.microsoft.com/office/drawing/2014/main" id="{CFC2DA69-2D29-4096-8E7D-847ADDB107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90504" y="3548881"/>
            <a:ext cx="5810992" cy="1540015"/>
          </a:xfrm>
          <a:prstGeom prst="rect">
            <a:avLst/>
          </a:prstGeom>
        </p:spPr>
      </p:pic>
    </p:spTree>
    <p:extLst>
      <p:ext uri="{BB962C8B-B14F-4D97-AF65-F5344CB8AC3E}">
        <p14:creationId xmlns:p14="http://schemas.microsoft.com/office/powerpoint/2010/main" val="3801201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AFEC-F1E9-4B5B-8106-C01FE306C1A6}"/>
              </a:ext>
            </a:extLst>
          </p:cNvPr>
          <p:cNvSpPr>
            <a:spLocks noGrp="1"/>
          </p:cNvSpPr>
          <p:nvPr>
            <p:ph type="title"/>
          </p:nvPr>
        </p:nvSpPr>
        <p:spPr>
          <a:xfrm>
            <a:off x="838201" y="692383"/>
            <a:ext cx="11212630" cy="1325563"/>
          </a:xfrm>
        </p:spPr>
        <p:txBody>
          <a:bodyPr>
            <a:normAutofit/>
          </a:bodyPr>
          <a:lstStyle/>
          <a:p>
            <a:r>
              <a:rPr lang="en-US" sz="3600" b="1">
                <a:latin typeface="+mn-lt"/>
              </a:rPr>
              <a:t>8.5 MELAKUKAN PEMBAHARUAN BOBOT MENGGUNAKAN MOMENTUM</a:t>
            </a:r>
            <a:endParaRPr lang="en-ID" sz="3600" b="1">
              <a:latin typeface="+mn-lt"/>
            </a:endParaRPr>
          </a:p>
        </p:txBody>
      </p:sp>
      <p:sp>
        <p:nvSpPr>
          <p:cNvPr id="3" name="Content Placeholder 2">
            <a:extLst>
              <a:ext uri="{FF2B5EF4-FFF2-40B4-BE49-F238E27FC236}">
                <a16:creationId xmlns:a16="http://schemas.microsoft.com/office/drawing/2014/main" id="{CF022EFD-E3E1-4094-8842-FC931BCA1654}"/>
              </a:ext>
            </a:extLst>
          </p:cNvPr>
          <p:cNvSpPr>
            <a:spLocks noGrp="1"/>
          </p:cNvSpPr>
          <p:nvPr>
            <p:ph idx="1"/>
          </p:nvPr>
        </p:nvSpPr>
        <p:spPr>
          <a:xfrm>
            <a:off x="1347536" y="2017946"/>
            <a:ext cx="10006263" cy="2152486"/>
          </a:xfrm>
        </p:spPr>
        <p:txBody>
          <a:bodyPr vert="horz" lIns="91440" tIns="45720" rIns="91440" bIns="45720" rtlCol="0" anchor="t">
            <a:normAutofit/>
          </a:bodyPr>
          <a:lstStyle/>
          <a:p>
            <a:pPr marL="0" indent="0" algn="just">
              <a:buNone/>
            </a:pPr>
            <a:r>
              <a:rPr lang="id-ID" sz="2400">
                <a:latin typeface="Times New Roman" panose="02020603050405020304" pitchFamily="18" charset="0"/>
                <a:cs typeface="Times New Roman" panose="02020603050405020304" pitchFamily="18" charset="0"/>
              </a:rPr>
              <a:t>Pada keadaan dimana momentum tidak digunakan, miu akan bernilai 0 sehingga parameter momentum tidak akan berpengaruh terhadap pembaharuan bobot, namun jika momentum digunakan, maka pembaharuan bobot akan berbeda, sehingga momentum akan berpengaruh pada bobot.</a:t>
            </a:r>
          </a:p>
        </p:txBody>
      </p:sp>
      <p:pic>
        <p:nvPicPr>
          <p:cNvPr id="5" name="Picture 5">
            <a:extLst>
              <a:ext uri="{FF2B5EF4-FFF2-40B4-BE49-F238E27FC236}">
                <a16:creationId xmlns:a16="http://schemas.microsoft.com/office/drawing/2014/main" id="{967626E2-5186-4A3D-AC00-9D85F2F5B70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0079" y="3429000"/>
            <a:ext cx="6171841" cy="3151579"/>
          </a:xfrm>
          <a:prstGeom prst="rect">
            <a:avLst/>
          </a:prstGeom>
        </p:spPr>
      </p:pic>
    </p:spTree>
    <p:extLst>
      <p:ext uri="{BB962C8B-B14F-4D97-AF65-F5344CB8AC3E}">
        <p14:creationId xmlns:p14="http://schemas.microsoft.com/office/powerpoint/2010/main" val="38995412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AFEC-F1E9-4B5B-8106-C01FE306C1A6}"/>
              </a:ext>
            </a:extLst>
          </p:cNvPr>
          <p:cNvSpPr>
            <a:spLocks noGrp="1"/>
          </p:cNvSpPr>
          <p:nvPr>
            <p:ph type="title"/>
          </p:nvPr>
        </p:nvSpPr>
        <p:spPr>
          <a:xfrm>
            <a:off x="838200" y="509500"/>
            <a:ext cx="10515600" cy="1325563"/>
          </a:xfrm>
        </p:spPr>
        <p:txBody>
          <a:bodyPr/>
          <a:lstStyle/>
          <a:p>
            <a:r>
              <a:rPr lang="en-US" b="1">
                <a:latin typeface="+mn-lt"/>
              </a:rPr>
              <a:t>9. Metric Calculation</a:t>
            </a:r>
            <a:endParaRPr lang="en-ID" b="1">
              <a:latin typeface="+mn-lt"/>
            </a:endParaRPr>
          </a:p>
        </p:txBody>
      </p:sp>
      <p:sp>
        <p:nvSpPr>
          <p:cNvPr id="3" name="Content Placeholder 2">
            <a:extLst>
              <a:ext uri="{FF2B5EF4-FFF2-40B4-BE49-F238E27FC236}">
                <a16:creationId xmlns:a16="http://schemas.microsoft.com/office/drawing/2014/main" id="{CF022EFD-E3E1-4094-8842-FC931BCA1654}"/>
              </a:ext>
            </a:extLst>
          </p:cNvPr>
          <p:cNvSpPr>
            <a:spLocks noGrp="1"/>
          </p:cNvSpPr>
          <p:nvPr>
            <p:ph idx="1"/>
          </p:nvPr>
        </p:nvSpPr>
        <p:spPr>
          <a:xfrm>
            <a:off x="1453414" y="1562268"/>
            <a:ext cx="9900385" cy="1325563"/>
          </a:xfrm>
        </p:spPr>
        <p:txBody>
          <a:bodyPr>
            <a:normAutofit/>
          </a:bodyPr>
          <a:lstStyle/>
          <a:p>
            <a:pPr marL="0" indent="0" algn="just">
              <a:buNone/>
            </a:pPr>
            <a:r>
              <a:rPr lang="en-US" sz="2400" err="1">
                <a:latin typeface="Times New Roman" panose="02020603050405020304" pitchFamily="18" charset="0"/>
                <a:cs typeface="Times New Roman" panose="02020603050405020304" pitchFamily="18" charset="0"/>
              </a:rPr>
              <a:t>Menghitung</a:t>
            </a:r>
            <a:r>
              <a:rPr lang="en-US" sz="2400">
                <a:latin typeface="Times New Roman" panose="02020603050405020304" pitchFamily="18" charset="0"/>
                <a:cs typeface="Times New Roman" panose="02020603050405020304" pitchFamily="18" charset="0"/>
              </a:rPr>
              <a:t> error per epoch dan </a:t>
            </a:r>
            <a:r>
              <a:rPr lang="en-US" sz="2400" err="1">
                <a:latin typeface="Times New Roman" panose="02020603050405020304" pitchFamily="18" charset="0"/>
                <a:cs typeface="Times New Roman" panose="02020603050405020304" pitchFamily="18" charset="0"/>
              </a:rPr>
              <a:t>akurasi</a:t>
            </a:r>
            <a:r>
              <a:rPr lang="en-US" sz="2400">
                <a:latin typeface="Times New Roman" panose="02020603050405020304" pitchFamily="18" charset="0"/>
                <a:cs typeface="Times New Roman" panose="02020603050405020304" pitchFamily="18" charset="0"/>
              </a:rPr>
              <a:t> per epoch. Error </a:t>
            </a:r>
            <a:r>
              <a:rPr lang="en-US" sz="2400" err="1">
                <a:latin typeface="Times New Roman" panose="02020603050405020304" pitchFamily="18" charset="0"/>
                <a:cs typeface="Times New Roman" panose="02020603050405020304" pitchFamily="18" charset="0"/>
              </a:rPr>
              <a:t>dihitung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dengan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mencari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nilai</a:t>
            </a:r>
            <a:r>
              <a:rPr lang="en-US" sz="2400">
                <a:latin typeface="Times New Roman" panose="02020603050405020304" pitchFamily="18" charset="0"/>
                <a:cs typeface="Times New Roman" panose="02020603050405020304" pitchFamily="18" charset="0"/>
              </a:rPr>
              <a:t> rata-rata error </a:t>
            </a:r>
            <a:r>
              <a:rPr lang="en-US" sz="2400" err="1">
                <a:latin typeface="Times New Roman" panose="02020603050405020304" pitchFamily="18" charset="0"/>
                <a:cs typeface="Times New Roman" panose="02020603050405020304" pitchFamily="18" charset="0"/>
              </a:rPr>
              <a:t>dari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seluruh</a:t>
            </a:r>
            <a:r>
              <a:rPr lang="en-US" sz="2400">
                <a:latin typeface="Times New Roman" panose="02020603050405020304" pitchFamily="18" charset="0"/>
                <a:cs typeface="Times New Roman" panose="02020603050405020304" pitchFamily="18" charset="0"/>
              </a:rPr>
              <a:t> data </a:t>
            </a:r>
            <a:r>
              <a:rPr lang="en-US" sz="2400" err="1">
                <a:latin typeface="Times New Roman" panose="02020603050405020304" pitchFamily="18" charset="0"/>
                <a:cs typeface="Times New Roman" panose="02020603050405020304" pitchFamily="18" charset="0"/>
              </a:rPr>
              <a:t>percobaan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Akurasi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dihitung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dengan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membagi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jumlah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prediksi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benar</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dengan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jumlah</a:t>
            </a:r>
            <a:r>
              <a:rPr lang="en-US" sz="2400">
                <a:latin typeface="Times New Roman" panose="02020603050405020304" pitchFamily="18" charset="0"/>
                <a:cs typeface="Times New Roman" panose="02020603050405020304" pitchFamily="18" charset="0"/>
              </a:rPr>
              <a:t> data </a:t>
            </a:r>
            <a:r>
              <a:rPr lang="en-US" sz="2400" err="1">
                <a:latin typeface="Times New Roman" panose="02020603050405020304" pitchFamily="18" charset="0"/>
                <a:cs typeface="Times New Roman" panose="02020603050405020304" pitchFamily="18" charset="0"/>
              </a:rPr>
              <a:t>masukan</a:t>
            </a:r>
            <a:r>
              <a:rPr lang="en-US" sz="2400">
                <a:latin typeface="Times New Roman" panose="02020603050405020304" pitchFamily="18" charset="0"/>
                <a:cs typeface="Times New Roman" panose="02020603050405020304" pitchFamily="18" charset="0"/>
              </a:rPr>
              <a:t>.</a:t>
            </a:r>
            <a:endParaRPr lang="id-ID" sz="2400">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55A5812C-EFE6-4348-8F1E-57BA67C2E4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95143" y="2887831"/>
            <a:ext cx="8616926" cy="2752271"/>
          </a:xfrm>
          <a:prstGeom prst="rect">
            <a:avLst/>
          </a:prstGeom>
        </p:spPr>
      </p:pic>
    </p:spTree>
    <p:extLst>
      <p:ext uri="{BB962C8B-B14F-4D97-AF65-F5344CB8AC3E}">
        <p14:creationId xmlns:p14="http://schemas.microsoft.com/office/powerpoint/2010/main" val="517551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AFEC-F1E9-4B5B-8106-C01FE306C1A6}"/>
              </a:ext>
            </a:extLst>
          </p:cNvPr>
          <p:cNvSpPr>
            <a:spLocks noGrp="1"/>
          </p:cNvSpPr>
          <p:nvPr>
            <p:ph type="title"/>
          </p:nvPr>
        </p:nvSpPr>
        <p:spPr>
          <a:xfrm>
            <a:off x="838200" y="509500"/>
            <a:ext cx="10515600" cy="1325563"/>
          </a:xfrm>
        </p:spPr>
        <p:txBody>
          <a:bodyPr/>
          <a:lstStyle/>
          <a:p>
            <a:r>
              <a:rPr lang="en-US" b="1">
                <a:latin typeface="+mn-lt"/>
              </a:rPr>
              <a:t>10. Testing</a:t>
            </a:r>
            <a:endParaRPr lang="en-ID" b="1">
              <a:latin typeface="+mn-lt"/>
            </a:endParaRPr>
          </a:p>
        </p:txBody>
      </p:sp>
      <p:sp>
        <p:nvSpPr>
          <p:cNvPr id="3" name="Content Placeholder 2">
            <a:extLst>
              <a:ext uri="{FF2B5EF4-FFF2-40B4-BE49-F238E27FC236}">
                <a16:creationId xmlns:a16="http://schemas.microsoft.com/office/drawing/2014/main" id="{CF022EFD-E3E1-4094-8842-FC931BCA1654}"/>
              </a:ext>
            </a:extLst>
          </p:cNvPr>
          <p:cNvSpPr>
            <a:spLocks noGrp="1"/>
          </p:cNvSpPr>
          <p:nvPr>
            <p:ph idx="1"/>
          </p:nvPr>
        </p:nvSpPr>
        <p:spPr>
          <a:xfrm>
            <a:off x="1802423" y="1562268"/>
            <a:ext cx="9551377" cy="1325563"/>
          </a:xfrm>
        </p:spPr>
        <p:txBody>
          <a:bodyPr>
            <a:normAutofit/>
          </a:bodyPr>
          <a:lstStyle/>
          <a:p>
            <a:pPr marL="0" indent="0" algn="just">
              <a:buNone/>
            </a:pPr>
            <a:r>
              <a:rPr lang="en-US" sz="2400" err="1">
                <a:latin typeface="Times New Roman" panose="02020603050405020304" pitchFamily="18" charset="0"/>
                <a:cs typeface="Times New Roman" panose="02020603050405020304" pitchFamily="18" charset="0"/>
              </a:rPr>
              <a:t>Memasukkan</a:t>
            </a:r>
            <a:r>
              <a:rPr lang="en-US" sz="2400">
                <a:latin typeface="Times New Roman" panose="02020603050405020304" pitchFamily="18" charset="0"/>
                <a:cs typeface="Times New Roman" panose="02020603050405020304" pitchFamily="18" charset="0"/>
              </a:rPr>
              <a:t> data testing </a:t>
            </a:r>
            <a:r>
              <a:rPr lang="en-US" sz="2400" err="1">
                <a:latin typeface="Times New Roman" panose="02020603050405020304" pitchFamily="18" charset="0"/>
                <a:cs typeface="Times New Roman" panose="02020603050405020304" pitchFamily="18" charset="0"/>
              </a:rPr>
              <a:t>sebagai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masukan</a:t>
            </a:r>
            <a:r>
              <a:rPr lang="en-US" sz="2400">
                <a:latin typeface="Times New Roman" panose="02020603050405020304" pitchFamily="18" charset="0"/>
                <a:cs typeface="Times New Roman" panose="02020603050405020304" pitchFamily="18" charset="0"/>
              </a:rPr>
              <a:t> pada </a:t>
            </a:r>
            <a:r>
              <a:rPr lang="en-US" sz="2400" err="1">
                <a:latin typeface="Times New Roman" panose="02020603050405020304" pitchFamily="18" charset="0"/>
                <a:cs typeface="Times New Roman" panose="02020603050405020304" pitchFamily="18" charset="0"/>
              </a:rPr>
              <a:t>jaringan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untuk</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menghasilkan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prediksi</a:t>
            </a:r>
            <a:endParaRPr lang="id-ID" sz="240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D858589-77A3-4392-A630-FDDDF5F60077}"/>
              </a:ext>
            </a:extLst>
          </p:cNvPr>
          <p:cNvPicPr>
            <a:picLocks noChangeAspect="1"/>
          </p:cNvPicPr>
          <p:nvPr/>
        </p:nvPicPr>
        <p:blipFill>
          <a:blip r:embed="rId2"/>
          <a:stretch>
            <a:fillRect/>
          </a:stretch>
        </p:blipFill>
        <p:spPr>
          <a:xfrm>
            <a:off x="1319753" y="2556851"/>
            <a:ext cx="3229838" cy="3979622"/>
          </a:xfrm>
          <a:prstGeom prst="rect">
            <a:avLst/>
          </a:prstGeom>
        </p:spPr>
      </p:pic>
      <p:pic>
        <p:nvPicPr>
          <p:cNvPr id="10" name="Picture 9">
            <a:extLst>
              <a:ext uri="{FF2B5EF4-FFF2-40B4-BE49-F238E27FC236}">
                <a16:creationId xmlns:a16="http://schemas.microsoft.com/office/drawing/2014/main" id="{4976D605-8BC6-4001-9DBB-A5C60A5D08AB}"/>
              </a:ext>
            </a:extLst>
          </p:cNvPr>
          <p:cNvPicPr>
            <a:picLocks noChangeAspect="1"/>
          </p:cNvPicPr>
          <p:nvPr/>
        </p:nvPicPr>
        <p:blipFill>
          <a:blip r:embed="rId3"/>
          <a:stretch>
            <a:fillRect/>
          </a:stretch>
        </p:blipFill>
        <p:spPr>
          <a:xfrm>
            <a:off x="4549591" y="2556851"/>
            <a:ext cx="6954220" cy="3943900"/>
          </a:xfrm>
          <a:prstGeom prst="rect">
            <a:avLst/>
          </a:prstGeom>
        </p:spPr>
      </p:pic>
    </p:spTree>
    <p:extLst>
      <p:ext uri="{BB962C8B-B14F-4D97-AF65-F5344CB8AC3E}">
        <p14:creationId xmlns:p14="http://schemas.microsoft.com/office/powerpoint/2010/main" val="1747185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5EFAF-7D15-41B4-9033-5FE8B71B9174}"/>
              </a:ext>
            </a:extLst>
          </p:cNvPr>
          <p:cNvSpPr>
            <a:spLocks noGrp="1"/>
          </p:cNvSpPr>
          <p:nvPr>
            <p:ph type="title"/>
          </p:nvPr>
        </p:nvSpPr>
        <p:spPr/>
        <p:txBody>
          <a:bodyPr/>
          <a:lstStyle/>
          <a:p>
            <a:r>
              <a:rPr lang="en-US" b="1">
                <a:latin typeface="+mn-lt"/>
              </a:rPr>
              <a:t>11. Repeat!</a:t>
            </a:r>
          </a:p>
        </p:txBody>
      </p:sp>
      <p:pic>
        <p:nvPicPr>
          <p:cNvPr id="7" name="Picture 6">
            <a:extLst>
              <a:ext uri="{FF2B5EF4-FFF2-40B4-BE49-F238E27FC236}">
                <a16:creationId xmlns:a16="http://schemas.microsoft.com/office/drawing/2014/main" id="{69534B7C-351C-4B18-89AF-A8DE2F3361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45094" y="2804845"/>
            <a:ext cx="5030472" cy="3688030"/>
          </a:xfrm>
          <a:prstGeom prst="rect">
            <a:avLst/>
          </a:prstGeom>
        </p:spPr>
      </p:pic>
      <p:sp>
        <p:nvSpPr>
          <p:cNvPr id="11" name="Content Placeholder 10">
            <a:extLst>
              <a:ext uri="{FF2B5EF4-FFF2-40B4-BE49-F238E27FC236}">
                <a16:creationId xmlns:a16="http://schemas.microsoft.com/office/drawing/2014/main" id="{6E5C75C0-DBB1-423E-A844-E32250948E3D}"/>
              </a:ext>
            </a:extLst>
          </p:cNvPr>
          <p:cNvSpPr>
            <a:spLocks noGrp="1"/>
          </p:cNvSpPr>
          <p:nvPr>
            <p:ph idx="1"/>
          </p:nvPr>
        </p:nvSpPr>
        <p:spPr/>
        <p:txBody>
          <a:bodyPr>
            <a:normAutofit/>
          </a:bodyPr>
          <a:lstStyle/>
          <a:p>
            <a:pPr marL="0" indent="0">
              <a:buNone/>
            </a:pPr>
            <a:r>
              <a:rPr lang="en-ID" sz="2400" b="0" i="0" u="none" strike="noStrike" baseline="0" err="1">
                <a:latin typeface="Times New Roman" panose="02020603050405020304" pitchFamily="18" charset="0"/>
              </a:rPr>
              <a:t>Melakukan</a:t>
            </a:r>
            <a:r>
              <a:rPr lang="en-ID" sz="2400" b="0" i="0" u="none" strike="noStrike" baseline="0">
                <a:latin typeface="Times New Roman" panose="02020603050405020304" pitchFamily="18" charset="0"/>
              </a:rPr>
              <a:t> step 3-10 </a:t>
            </a:r>
            <a:r>
              <a:rPr lang="en-ID" sz="2400" b="0" i="0" u="none" strike="noStrike" baseline="0" err="1">
                <a:latin typeface="Times New Roman" panose="02020603050405020304" pitchFamily="18" charset="0"/>
              </a:rPr>
              <a:t>sampai</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kondisi</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berhenti</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terpenuhi</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Kondisi</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berhenti</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dapat</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berupa</a:t>
            </a:r>
            <a:r>
              <a:rPr lang="en-ID" sz="2400" b="0" i="0" u="none" strike="noStrike" baseline="0">
                <a:latin typeface="Times New Roman" panose="02020603050405020304" pitchFamily="18" charset="0"/>
              </a:rPr>
              <a:t> epoch </a:t>
            </a:r>
            <a:r>
              <a:rPr lang="en-ID" sz="2400" b="0" i="0" u="none" strike="noStrike" baseline="0" err="1">
                <a:latin typeface="Times New Roman" panose="02020603050405020304" pitchFamily="18" charset="0"/>
              </a:rPr>
              <a:t>telah</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mencapai</a:t>
            </a:r>
            <a:r>
              <a:rPr lang="en-ID" sz="2400" b="0" i="0" u="none" strike="noStrike" baseline="0">
                <a:latin typeface="Times New Roman" panose="02020603050405020304" pitchFamily="18" charset="0"/>
              </a:rPr>
              <a:t> epoch </a:t>
            </a:r>
            <a:r>
              <a:rPr lang="en-ID" sz="2400" b="0" i="0" u="none" strike="noStrike" baseline="0" err="1">
                <a:latin typeface="Times New Roman" panose="02020603050405020304" pitchFamily="18" charset="0"/>
              </a:rPr>
              <a:t>maksimal</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atau</a:t>
            </a:r>
            <a:r>
              <a:rPr lang="en-ID" sz="2400" b="0" i="0" u="none" strike="noStrike" baseline="0">
                <a:latin typeface="Times New Roman" panose="02020603050405020304" pitchFamily="18" charset="0"/>
              </a:rPr>
              <a:t> error </a:t>
            </a:r>
            <a:r>
              <a:rPr lang="en-ID" sz="2400" b="0" i="0" u="none" strike="noStrike" baseline="0" err="1">
                <a:latin typeface="Times New Roman" panose="02020603050405020304" pitchFamily="18" charset="0"/>
              </a:rPr>
              <a:t>sudah</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mencapai</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tingkat</a:t>
            </a:r>
            <a:r>
              <a:rPr lang="en-ID" sz="2400" b="0" i="0" u="none" strike="noStrike" baseline="0">
                <a:latin typeface="Times New Roman" panose="02020603050405020304" pitchFamily="18" charset="0"/>
              </a:rPr>
              <a:t> yang </a:t>
            </a:r>
            <a:r>
              <a:rPr lang="en-ID" sz="2400" b="0" i="0" u="none" strike="noStrike" baseline="0" err="1">
                <a:latin typeface="Times New Roman" panose="02020603050405020304" pitchFamily="18" charset="0"/>
              </a:rPr>
              <a:t>diinginkan</a:t>
            </a:r>
            <a:endParaRPr lang="en-ID" sz="2400"/>
          </a:p>
        </p:txBody>
      </p:sp>
    </p:spTree>
    <p:extLst>
      <p:ext uri="{BB962C8B-B14F-4D97-AF65-F5344CB8AC3E}">
        <p14:creationId xmlns:p14="http://schemas.microsoft.com/office/powerpoint/2010/main" val="41070880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741947" y="509369"/>
            <a:ext cx="10515600" cy="1325563"/>
          </a:xfrm>
        </p:spPr>
        <p:txBody>
          <a:bodyPr/>
          <a:lstStyle/>
          <a:p>
            <a:r>
              <a:rPr lang="en-US" b="1">
                <a:latin typeface="+mn-lt"/>
              </a:rPr>
              <a:t>ARSITEKTUR MODEL JARINGAN</a:t>
            </a:r>
            <a:endParaRPr lang="id-ID" b="1">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741947" y="1575870"/>
            <a:ext cx="6486229" cy="4508097"/>
          </a:xfrm>
        </p:spPr>
        <p:txBody>
          <a:bodyPr>
            <a:normAutofit fontScale="92500" lnSpcReduction="20000"/>
          </a:bodyPr>
          <a:lstStyle/>
          <a:p>
            <a:pPr marL="0" marR="0" indent="0" algn="just">
              <a:lnSpc>
                <a:spcPct val="150000"/>
              </a:lnSpc>
              <a:spcBef>
                <a:spcPts val="0"/>
              </a:spcBef>
              <a:spcAft>
                <a:spcPts val="0"/>
              </a:spcAft>
              <a:buNone/>
            </a:pPr>
            <a:r>
              <a:rPr lang="id-ID" sz="1800">
                <a:effectLst/>
                <a:latin typeface="Times New Roman" panose="02020603050405020304" pitchFamily="18" charset="0"/>
                <a:ea typeface="Calibri" panose="020F0502020204030204" pitchFamily="34" charset="0"/>
                <a:cs typeface="Times New Roman" panose="02020603050405020304" pitchFamily="18" charset="0"/>
              </a:rPr>
              <a:t>Jaringan yang dibuat memiliki arsitektur sebagai berikut dimana:</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endParaRPr lang="id-ID" sz="180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r>
              <a:rPr lang="id-ID" sz="1800" b="1">
                <a:latin typeface="Times New Roman" panose="02020603050405020304" pitchFamily="18" charset="0"/>
                <a:ea typeface="Calibri" panose="020F0502020204030204" pitchFamily="34" charset="0"/>
                <a:cs typeface="Times New Roman" panose="02020603050405020304" pitchFamily="18" charset="0"/>
              </a:rPr>
              <a:t>Jumlah Input Layer = 12</a:t>
            </a:r>
            <a:endParaRPr lang="en-US" sz="1800" b="1">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r>
              <a:rPr lang="id-ID" sz="1800">
                <a:latin typeface="Times New Roman" panose="02020603050405020304" pitchFamily="18" charset="0"/>
                <a:ea typeface="Calibri" panose="020F0502020204030204" pitchFamily="34" charset="0"/>
                <a:cs typeface="Times New Roman" panose="02020603050405020304" pitchFamily="18" charset="0"/>
              </a:rPr>
              <a:t>Sesuai dengan jumlah feature input, yaitu sebanyak 12 jenis data, sehingga tiap jenis data akan dimasukan ke masing – masing neuron</a:t>
            </a:r>
            <a:r>
              <a:rPr lang="en-US" sz="1800">
                <a:latin typeface="Times New Roman" panose="02020603050405020304" pitchFamily="18" charset="0"/>
                <a:ea typeface="Calibri" panose="020F0502020204030204" pitchFamily="34" charset="0"/>
                <a:cs typeface="Times New Roman" panose="02020603050405020304" pitchFamily="18" charset="0"/>
              </a:rPr>
              <a:t>.</a:t>
            </a:r>
          </a:p>
          <a:p>
            <a:pPr marL="0" indent="0" algn="just">
              <a:lnSpc>
                <a:spcPct val="150000"/>
              </a:lnSpc>
              <a:spcBef>
                <a:spcPts val="0"/>
              </a:spcBef>
              <a:buNone/>
            </a:pPr>
            <a:endParaRPr lang="id-ID" sz="1800">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r>
              <a:rPr lang="id-ID" sz="1800" b="1">
                <a:effectLst/>
                <a:latin typeface="Times New Roman" panose="02020603050405020304" pitchFamily="18" charset="0"/>
                <a:ea typeface="Calibri" panose="020F0502020204030204" pitchFamily="34" charset="0"/>
                <a:cs typeface="Times New Roman" panose="02020603050405020304" pitchFamily="18" charset="0"/>
              </a:rPr>
              <a:t>Jumlah Hidden Layer = 7</a:t>
            </a:r>
          </a:p>
          <a:p>
            <a:pPr marL="0" indent="0" algn="just">
              <a:lnSpc>
                <a:spcPct val="150000"/>
              </a:lnSpc>
              <a:spcBef>
                <a:spcPts val="0"/>
              </a:spcBef>
              <a:buNone/>
            </a:pPr>
            <a:r>
              <a:rPr lang="id-ID" sz="1800">
                <a:latin typeface="Times New Roman" panose="02020603050405020304" pitchFamily="18" charset="0"/>
                <a:ea typeface="Calibri" panose="020F0502020204030204" pitchFamily="34" charset="0"/>
                <a:cs typeface="Times New Roman" panose="02020603050405020304" pitchFamily="18" charset="0"/>
              </a:rPr>
              <a:t>Dapat diubah untuk mencari arsitektur yang memberikan hasil terbaik</a:t>
            </a:r>
            <a:r>
              <a:rPr lang="en-US" sz="1800">
                <a:latin typeface="Times New Roman" panose="02020603050405020304" pitchFamily="18" charset="0"/>
                <a:ea typeface="Calibri" panose="020F0502020204030204" pitchFamily="34" charset="0"/>
                <a:cs typeface="Times New Roman" panose="02020603050405020304" pitchFamily="18" charset="0"/>
              </a:rPr>
              <a:t>.</a:t>
            </a:r>
          </a:p>
          <a:p>
            <a:pPr marL="0" indent="0" algn="just">
              <a:lnSpc>
                <a:spcPct val="150000"/>
              </a:lnSpc>
              <a:spcBef>
                <a:spcPts val="0"/>
              </a:spcBef>
              <a:buNone/>
            </a:pPr>
            <a:endParaRPr lang="id-ID" sz="180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r>
              <a:rPr lang="id-ID" sz="1800" b="1">
                <a:latin typeface="Times New Roman" panose="02020603050405020304" pitchFamily="18" charset="0"/>
                <a:ea typeface="Calibri" panose="020F0502020204030204" pitchFamily="34" charset="0"/>
                <a:cs typeface="Times New Roman" panose="02020603050405020304" pitchFamily="18" charset="0"/>
              </a:rPr>
              <a:t>Jumlah Output Layer = 1</a:t>
            </a:r>
          </a:p>
          <a:p>
            <a:pPr marL="0" indent="0" algn="just">
              <a:lnSpc>
                <a:spcPct val="150000"/>
              </a:lnSpc>
              <a:spcBef>
                <a:spcPts val="0"/>
              </a:spcBef>
              <a:buNone/>
            </a:pPr>
            <a:r>
              <a:rPr lang="id-ID" sz="1800">
                <a:effectLst/>
                <a:latin typeface="Times New Roman" panose="02020603050405020304" pitchFamily="18" charset="0"/>
                <a:ea typeface="Calibri" panose="020F0502020204030204" pitchFamily="34" charset="0"/>
                <a:cs typeface="Times New Roman" panose="02020603050405020304" pitchFamily="18" charset="0"/>
              </a:rPr>
              <a:t>Sesuai dengan jumlah class yaitu 2, dimana neuron output akan berupa neuron yang memberikan hasil biner, luaran 0 akan menghasilkan prediksi </a:t>
            </a:r>
            <a:r>
              <a:rPr lang="id-ID" sz="1800" u="sng">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unstable</a:t>
            </a:r>
            <a:r>
              <a:rPr lang="id-ID" sz="180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id-ID" sz="1800">
                <a:effectLst/>
                <a:latin typeface="Times New Roman" panose="02020603050405020304" pitchFamily="18" charset="0"/>
                <a:ea typeface="Calibri" panose="020F0502020204030204" pitchFamily="34" charset="0"/>
                <a:cs typeface="Times New Roman" panose="02020603050405020304" pitchFamily="18" charset="0"/>
              </a:rPr>
              <a:t>dan luaran 1 akan menghasilkan prediksi </a:t>
            </a:r>
            <a:r>
              <a:rPr lang="id-ID" sz="1800" u="sng">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stable</a:t>
            </a:r>
            <a:r>
              <a:rPr lang="en-US" sz="1800" u="sng">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id-ID" sz="1800" u="sng">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77ABFC68-18B4-40A3-9147-FADAF0513EC0}"/>
              </a:ext>
            </a:extLst>
          </p:cNvPr>
          <p:cNvPicPr>
            <a:picLocks noChangeAspect="1"/>
          </p:cNvPicPr>
          <p:nvPr/>
        </p:nvPicPr>
        <p:blipFill>
          <a:blip r:embed="rId2"/>
          <a:stretch>
            <a:fillRect/>
          </a:stretch>
        </p:blipFill>
        <p:spPr>
          <a:xfrm>
            <a:off x="7666892" y="2440624"/>
            <a:ext cx="4100331" cy="2698452"/>
          </a:xfrm>
          <a:prstGeom prst="rect">
            <a:avLst/>
          </a:prstGeom>
        </p:spPr>
      </p:pic>
    </p:spTree>
    <p:extLst>
      <p:ext uri="{BB962C8B-B14F-4D97-AF65-F5344CB8AC3E}">
        <p14:creationId xmlns:p14="http://schemas.microsoft.com/office/powerpoint/2010/main" val="16065182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Artists Can Set Up Their Own Neural Network — Part 3 — Image Generation  | by Aslan French | HackerNoon.com | Medium">
            <a:extLst>
              <a:ext uri="{FF2B5EF4-FFF2-40B4-BE49-F238E27FC236}">
                <a16:creationId xmlns:a16="http://schemas.microsoft.com/office/drawing/2014/main" id="{6B3565CE-0AC5-41B4-9F81-7CE554566606}"/>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5B796E-2695-4D47-9A86-296BD09BEA94}"/>
              </a:ext>
            </a:extLst>
          </p:cNvPr>
          <p:cNvSpPr>
            <a:spLocks noGrp="1"/>
          </p:cNvSpPr>
          <p:nvPr>
            <p:ph type="ctrTitle"/>
          </p:nvPr>
        </p:nvSpPr>
        <p:spPr>
          <a:xfrm>
            <a:off x="1524000" y="2937210"/>
            <a:ext cx="9144000" cy="983579"/>
          </a:xfrm>
        </p:spPr>
        <p:txBody>
          <a:bodyPr/>
          <a:lstStyle/>
          <a:p>
            <a:r>
              <a:rPr lang="en-US" b="1">
                <a:latin typeface="+mn-lt"/>
              </a:rPr>
              <a:t>EXPERIMENTAL RESULTS</a:t>
            </a:r>
            <a:endParaRPr lang="en-ID" b="1">
              <a:latin typeface="+mn-lt"/>
            </a:endParaRPr>
          </a:p>
        </p:txBody>
      </p:sp>
    </p:spTree>
    <p:extLst>
      <p:ext uri="{BB962C8B-B14F-4D97-AF65-F5344CB8AC3E}">
        <p14:creationId xmlns:p14="http://schemas.microsoft.com/office/powerpoint/2010/main" val="693676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732520" y="301979"/>
            <a:ext cx="10515600" cy="1325563"/>
          </a:xfrm>
        </p:spPr>
        <p:txBody>
          <a:bodyPr/>
          <a:lstStyle/>
          <a:p>
            <a:r>
              <a:rPr lang="en-US" b="1">
                <a:latin typeface="+mn-lt"/>
              </a:rPr>
              <a:t>VARIASI HYPERPARAMETER</a:t>
            </a:r>
            <a:endParaRPr lang="id-ID" b="1">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398" y="1360700"/>
            <a:ext cx="10409722" cy="4851563"/>
          </a:xfrm>
        </p:spPr>
        <p:txBody>
          <a:bodyPr>
            <a:normAutofit lnSpcReduction="10000"/>
          </a:bodyPr>
          <a:lstStyle/>
          <a:p>
            <a:pPr marL="0" marR="0" indent="0" algn="just">
              <a:lnSpc>
                <a:spcPct val="150000"/>
              </a:lnSpc>
              <a:spcBef>
                <a:spcPts val="0"/>
              </a:spcBef>
              <a:spcAft>
                <a:spcPts val="0"/>
              </a:spcAft>
              <a:buNone/>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Hyperp</a:t>
            </a:r>
            <a:r>
              <a:rPr lang="id-ID" sz="1800">
                <a:effectLst/>
                <a:latin typeface="Times New Roman" panose="02020603050405020304" pitchFamily="18" charset="0"/>
                <a:ea typeface="Calibri" panose="020F0502020204030204" pitchFamily="34" charset="0"/>
                <a:cs typeface="Times New Roman" panose="02020603050405020304" pitchFamily="18" charset="0"/>
              </a:rPr>
              <a:t>arameter dari jaringan akan divariasikan yaitu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800" i="1" err="1">
                <a:latin typeface="Times New Roman" panose="02020603050405020304" pitchFamily="18" charset="0"/>
                <a:ea typeface="Calibri" panose="020F0502020204030204" pitchFamily="34" charset="0"/>
                <a:cs typeface="Times New Roman" panose="02020603050405020304" pitchFamily="18" charset="0"/>
              </a:rPr>
              <a:t>Metode</a:t>
            </a:r>
            <a:r>
              <a:rPr lang="en-US" sz="1800" i="1">
                <a:latin typeface="Times New Roman" panose="02020603050405020304" pitchFamily="18" charset="0"/>
                <a:ea typeface="Calibri" panose="020F0502020204030204" pitchFamily="34" charset="0"/>
                <a:cs typeface="Times New Roman" panose="02020603050405020304" pitchFamily="18" charset="0"/>
              </a:rPr>
              <a:t> </a:t>
            </a:r>
            <a:r>
              <a:rPr lang="en-US" sz="1800" i="1" err="1">
                <a:latin typeface="Times New Roman" panose="02020603050405020304" pitchFamily="18" charset="0"/>
                <a:ea typeface="Calibri" panose="020F0502020204030204" pitchFamily="34" charset="0"/>
                <a:cs typeface="Times New Roman" panose="02020603050405020304" pitchFamily="18" charset="0"/>
              </a:rPr>
              <a:t>Normalisasi</a:t>
            </a:r>
            <a:endParaRPr lang="en-US" sz="1800" i="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800" i="1" err="1">
                <a:effectLst/>
                <a:latin typeface="Times New Roman" panose="02020603050405020304" pitchFamily="18" charset="0"/>
                <a:ea typeface="Calibri" panose="020F0502020204030204" pitchFamily="34" charset="0"/>
                <a:cs typeface="Times New Roman" panose="02020603050405020304" pitchFamily="18" charset="0"/>
              </a:rPr>
              <a:t>Metode</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err="1">
                <a:effectLst/>
                <a:latin typeface="Times New Roman" panose="02020603050405020304" pitchFamily="18" charset="0"/>
                <a:ea typeface="Calibri" panose="020F0502020204030204" pitchFamily="34" charset="0"/>
                <a:cs typeface="Times New Roman" panose="02020603050405020304" pitchFamily="18" charset="0"/>
              </a:rPr>
              <a:t>Inisialiasi</a:t>
            </a:r>
            <a:endParaRPr lang="en-US" sz="1800" i="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800" i="1" err="1">
                <a:latin typeface="Times New Roman" panose="02020603050405020304" pitchFamily="18" charset="0"/>
                <a:ea typeface="Calibri" panose="020F0502020204030204" pitchFamily="34" charset="0"/>
                <a:cs typeface="Times New Roman" panose="02020603050405020304" pitchFamily="18" charset="0"/>
              </a:rPr>
              <a:t>Jumlah</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 Epoch</a:t>
            </a:r>
          </a:p>
          <a:p>
            <a:pPr algn="just">
              <a:lnSpc>
                <a:spcPct val="150000"/>
              </a:lnSpc>
              <a:spcBef>
                <a:spcPts val="0"/>
              </a:spcBef>
            </a:pPr>
            <a:r>
              <a:rPr lang="en-US" sz="1800" i="1" err="1">
                <a:latin typeface="Times New Roman" panose="02020603050405020304" pitchFamily="18" charset="0"/>
                <a:ea typeface="Calibri" panose="020F0502020204030204" pitchFamily="34" charset="0"/>
                <a:cs typeface="Times New Roman" panose="02020603050405020304" pitchFamily="18" charset="0"/>
              </a:rPr>
              <a:t>Jumlah</a:t>
            </a:r>
            <a:r>
              <a:rPr lang="en-US" sz="1800" i="1">
                <a:latin typeface="Times New Roman" panose="02020603050405020304" pitchFamily="18" charset="0"/>
                <a:ea typeface="Calibri" panose="020F0502020204030204" pitchFamily="34" charset="0"/>
                <a:cs typeface="Times New Roman" panose="02020603050405020304" pitchFamily="18" charset="0"/>
              </a:rPr>
              <a:t> Neuron Hidden Layer</a:t>
            </a:r>
          </a:p>
          <a:p>
            <a:pPr algn="just">
              <a:lnSpc>
                <a:spcPct val="150000"/>
              </a:lnSpc>
              <a:spcBef>
                <a:spcPts val="0"/>
              </a:spcBef>
            </a:pPr>
            <a:r>
              <a:rPr lang="en-US" sz="1800" i="1">
                <a:effectLst/>
                <a:latin typeface="Times New Roman" panose="02020603050405020304" pitchFamily="18" charset="0"/>
                <a:ea typeface="Calibri" panose="020F0502020204030204" pitchFamily="34" charset="0"/>
                <a:cs typeface="Times New Roman" panose="02020603050405020304" pitchFamily="18" charset="0"/>
              </a:rPr>
              <a:t>Nilai Learning Rate</a:t>
            </a:r>
          </a:p>
          <a:p>
            <a:pPr algn="just">
              <a:lnSpc>
                <a:spcPct val="150000"/>
              </a:lnSpc>
              <a:spcBef>
                <a:spcPts val="0"/>
              </a:spcBef>
            </a:pPr>
            <a:r>
              <a:rPr lang="en-US" sz="1800" i="1">
                <a:effectLst/>
                <a:latin typeface="Times New Roman" panose="02020603050405020304" pitchFamily="18" charset="0"/>
                <a:ea typeface="Calibri" panose="020F0502020204030204" pitchFamily="34" charset="0"/>
                <a:cs typeface="Times New Roman" panose="02020603050405020304" pitchFamily="18" charset="0"/>
              </a:rPr>
              <a:t>Nilai </a:t>
            </a:r>
            <a:r>
              <a:rPr lang="en-US" sz="1800" i="1" err="1">
                <a:effectLst/>
                <a:latin typeface="Times New Roman" panose="02020603050405020304" pitchFamily="18" charset="0"/>
                <a:ea typeface="Calibri" panose="020F0502020204030204" pitchFamily="34" charset="0"/>
                <a:cs typeface="Times New Roman" panose="02020603050405020304" pitchFamily="18" charset="0"/>
              </a:rPr>
              <a:t>Koefisien</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 Momentum</a:t>
            </a:r>
          </a:p>
          <a:p>
            <a:pPr marL="0" marR="0" indent="0" algn="just">
              <a:lnSpc>
                <a:spcPct val="150000"/>
              </a:lnSpc>
              <a:spcBef>
                <a:spcPts val="0"/>
              </a:spcBef>
              <a:spcAft>
                <a:spcPts val="0"/>
              </a:spcAft>
              <a:buNone/>
            </a:pP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r>
              <a:rPr lang="id-ID" sz="1800">
                <a:effectLst/>
                <a:latin typeface="Times New Roman" panose="02020603050405020304" pitchFamily="18" charset="0"/>
                <a:ea typeface="Calibri" panose="020F0502020204030204" pitchFamily="34" charset="0"/>
                <a:cs typeface="Times New Roman" panose="02020603050405020304" pitchFamily="18" charset="0"/>
              </a:rPr>
              <a:t>Variasi dari parameter ini diharapkan dapat memberikan hasil yang dapat menggambarkan pengaruh parameter terhadap kondisi dan hasil dari ANN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serta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mencari</a:t>
            </a:r>
            <a:r>
              <a:rPr lang="en-US" sz="1800">
                <a:effectLst/>
                <a:latin typeface="Times New Roman" panose="02020603050405020304" pitchFamily="18" charset="0"/>
                <a:ea typeface="Calibri" panose="020F0502020204030204" pitchFamily="34" charset="0"/>
                <a:cs typeface="Times New Roman" panose="02020603050405020304" pitchFamily="18" charset="0"/>
              </a:rPr>
              <a:t> hyperparameter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terbaik</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untuk</a:t>
            </a:r>
            <a:r>
              <a:rPr lang="en-US" sz="1800">
                <a:effectLst/>
                <a:latin typeface="Times New Roman" panose="02020603050405020304" pitchFamily="18" charset="0"/>
                <a:ea typeface="Calibri" panose="020F0502020204030204" pitchFamily="34" charset="0"/>
                <a:cs typeface="Times New Roman" panose="02020603050405020304" pitchFamily="18" charset="0"/>
              </a:rPr>
              <a:t> dataset</a:t>
            </a:r>
            <a:r>
              <a:rPr lang="id-ID" sz="18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Jenis</a:t>
            </a:r>
            <a:r>
              <a:rPr lang="en-US" sz="1800">
                <a:latin typeface="Times New Roman" panose="02020603050405020304" pitchFamily="18" charset="0"/>
                <a:ea typeface="Calibri" panose="020F0502020204030204" pitchFamily="34" charset="0"/>
                <a:cs typeface="Times New Roman" panose="02020603050405020304" pitchFamily="18" charset="0"/>
              </a:rPr>
              <a:t> </a:t>
            </a:r>
            <a:r>
              <a:rPr lang="en-US" sz="1800" err="1">
                <a:latin typeface="Times New Roman" panose="02020603050405020304" pitchFamily="18" charset="0"/>
                <a:ea typeface="Calibri" panose="020F0502020204030204" pitchFamily="34" charset="0"/>
                <a:cs typeface="Times New Roman" panose="02020603050405020304" pitchFamily="18" charset="0"/>
              </a:rPr>
              <a:t>Hyperparemer</a:t>
            </a:r>
            <a:r>
              <a:rPr lang="en-US" sz="1800">
                <a:latin typeface="Times New Roman" panose="02020603050405020304" pitchFamily="18" charset="0"/>
                <a:ea typeface="Calibri" panose="020F0502020204030204" pitchFamily="34" charset="0"/>
                <a:cs typeface="Times New Roman" panose="02020603050405020304" pitchFamily="18" charset="0"/>
              </a:rPr>
              <a:t> Tuning yang </a:t>
            </a:r>
            <a:r>
              <a:rPr lang="en-US" sz="1800" err="1">
                <a:latin typeface="Times New Roman" panose="02020603050405020304" pitchFamily="18" charset="0"/>
                <a:ea typeface="Calibri" panose="020F0502020204030204" pitchFamily="34" charset="0"/>
                <a:cs typeface="Times New Roman" panose="02020603050405020304" pitchFamily="18" charset="0"/>
              </a:rPr>
              <a:t>dipilih</a:t>
            </a:r>
            <a:r>
              <a:rPr lang="en-US" sz="1800">
                <a:latin typeface="Times New Roman" panose="02020603050405020304" pitchFamily="18" charset="0"/>
                <a:ea typeface="Calibri" panose="020F0502020204030204" pitchFamily="34" charset="0"/>
                <a:cs typeface="Times New Roman" panose="02020603050405020304" pitchFamily="18" charset="0"/>
              </a:rPr>
              <a:t> </a:t>
            </a:r>
            <a:r>
              <a:rPr lang="en-US" sz="1800" err="1">
                <a:latin typeface="Times New Roman" panose="02020603050405020304" pitchFamily="18" charset="0"/>
                <a:ea typeface="Calibri" panose="020F0502020204030204" pitchFamily="34" charset="0"/>
                <a:cs typeface="Times New Roman" panose="02020603050405020304" pitchFamily="18" charset="0"/>
              </a:rPr>
              <a:t>adalah</a:t>
            </a:r>
            <a:r>
              <a:rPr lang="en-US" sz="1800">
                <a:latin typeface="Times New Roman" panose="02020603050405020304" pitchFamily="18" charset="0"/>
                <a:ea typeface="Calibri" panose="020F0502020204030204" pitchFamily="34" charset="0"/>
                <a:cs typeface="Times New Roman" panose="02020603050405020304" pitchFamily="18" charset="0"/>
              </a:rPr>
              <a:t> : </a:t>
            </a:r>
            <a:r>
              <a:rPr lang="en-US" sz="1800" b="1" u="sng">
                <a:latin typeface="Times New Roman" panose="02020603050405020304" pitchFamily="18" charset="0"/>
                <a:ea typeface="Calibri" panose="020F0502020204030204" pitchFamily="34" charset="0"/>
                <a:cs typeface="Times New Roman" panose="02020603050405020304" pitchFamily="18" charset="0"/>
              </a:rPr>
              <a:t>Random Search</a:t>
            </a:r>
            <a:endParaRPr lang="id-ID" sz="18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17549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838200" y="921638"/>
            <a:ext cx="10515600" cy="1325563"/>
          </a:xfrm>
        </p:spPr>
        <p:txBody>
          <a:bodyPr/>
          <a:lstStyle/>
          <a:p>
            <a:r>
              <a:rPr lang="en-US" b="1">
                <a:latin typeface="+mn-lt"/>
              </a:rPr>
              <a:t>DASAR TEORI</a:t>
            </a:r>
            <a:endParaRPr lang="id-ID" b="1">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2081772"/>
            <a:ext cx="5543746" cy="3414253"/>
          </a:xfrm>
        </p:spPr>
        <p:txBody>
          <a:bodyPr>
            <a:normAutofit/>
          </a:bodyPr>
          <a:lstStyle/>
          <a:p>
            <a:pPr marL="0" marR="0" indent="0" algn="just">
              <a:lnSpc>
                <a:spcPct val="150000"/>
              </a:lnSpc>
              <a:spcBef>
                <a:spcPts val="0"/>
              </a:spcBef>
              <a:spcAft>
                <a:spcPts val="0"/>
              </a:spcAft>
              <a:buNone/>
            </a:pPr>
            <a:r>
              <a:rPr lang="id-ID" sz="2000">
                <a:effectLst/>
                <a:latin typeface="Times New Roman" panose="02020603050405020304" pitchFamily="18" charset="0"/>
                <a:ea typeface="Calibri" panose="020F0502020204030204" pitchFamily="34" charset="0"/>
                <a:cs typeface="Times New Roman" panose="02020603050405020304" pitchFamily="18" charset="0"/>
              </a:rPr>
              <a:t>ANN merupakan jaringan yang dibuat dengan meniru jaringan syaraf manusia dengan diilhami oleh struktur dan cara kerja otak dan sel syaraf manusia. </a:t>
            </a:r>
            <a:r>
              <a:rPr lang="id-ID" sz="2000">
                <a:latin typeface="Times New Roman" panose="02020603050405020304" pitchFamily="18" charset="0"/>
                <a:ea typeface="Calibri" panose="020F0502020204030204" pitchFamily="34" charset="0"/>
                <a:cs typeface="Times New Roman" panose="02020603050405020304" pitchFamily="18" charset="0"/>
              </a:rPr>
              <a:t>Neuron otak manusia memiliki 3 komponen penting yaitu Dendrite, Nucleus, dan Axon. Ketiga komponen inilah yang ditiru pada ANN.</a:t>
            </a:r>
            <a:endParaRPr lang="id-ID" sz="20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descr="Sel saraf - Wikipedia bahasa Indonesia, ensiklopedia bebas">
            <a:extLst>
              <a:ext uri="{FF2B5EF4-FFF2-40B4-BE49-F238E27FC236}">
                <a16:creationId xmlns:a16="http://schemas.microsoft.com/office/drawing/2014/main" id="{34C7F131-507F-4BD7-BB32-256EB52E55B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4686" y="2247201"/>
            <a:ext cx="4677877" cy="252692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280358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E0ADC-003A-42FE-87FB-916385830D89}"/>
              </a:ext>
            </a:extLst>
          </p:cNvPr>
          <p:cNvSpPr txBox="1"/>
          <p:nvPr/>
        </p:nvSpPr>
        <p:spPr>
          <a:xfrm>
            <a:off x="3318554" y="1584136"/>
            <a:ext cx="5554892" cy="3689728"/>
          </a:xfrm>
          <a:prstGeom prst="rect">
            <a:avLst/>
          </a:prstGeom>
          <a:noFill/>
          <a:ln>
            <a:solidFill>
              <a:schemeClr val="tx1"/>
            </a:solidFill>
          </a:ln>
        </p:spPr>
        <p:txBody>
          <a:bodyPr wrap="square">
            <a:spAutoFit/>
          </a:bodyPr>
          <a:lstStyle/>
          <a:p>
            <a:pPr marR="0" lvl="0" algn="just">
              <a:lnSpc>
                <a:spcPct val="150000"/>
              </a:lnSpc>
              <a:spcBef>
                <a:spcPts val="0"/>
              </a:spcBef>
              <a:spcAft>
                <a:spcPts val="0"/>
              </a:spcAft>
            </a:pPr>
            <a:r>
              <a:rPr lang="en-US" sz="2000">
                <a:latin typeface="Times New Roman" panose="02020603050405020304" pitchFamily="18" charset="0"/>
                <a:ea typeface="Calibri" panose="020F0502020204030204" pitchFamily="34" charset="0"/>
                <a:cs typeface="Times New Roman" panose="02020603050405020304" pitchFamily="18" charset="0"/>
              </a:rPr>
              <a:t>Hyperparameter </a:t>
            </a:r>
            <a:r>
              <a:rPr lang="en-US" sz="2000" err="1">
                <a:latin typeface="Times New Roman" panose="02020603050405020304" pitchFamily="18" charset="0"/>
                <a:ea typeface="Calibri" panose="020F0502020204030204" pitchFamily="34" charset="0"/>
                <a:cs typeface="Times New Roman" panose="02020603050405020304" pitchFamily="18" charset="0"/>
              </a:rPr>
              <a:t>tetap</a:t>
            </a:r>
            <a:r>
              <a:rPr lang="en-US" sz="2000">
                <a:latin typeface="Times New Roman" panose="02020603050405020304" pitchFamily="18" charset="0"/>
                <a:ea typeface="Calibri" panose="020F0502020204030204" pitchFamily="34" charset="0"/>
                <a:cs typeface="Times New Roman" panose="02020603050405020304" pitchFamily="18" charset="0"/>
              </a:rPr>
              <a:t> yang </a:t>
            </a:r>
            <a:r>
              <a:rPr lang="en-US" sz="2000" err="1">
                <a:latin typeface="Times New Roman" panose="02020603050405020304" pitchFamily="18" charset="0"/>
                <a:ea typeface="Calibri" panose="020F0502020204030204" pitchFamily="34" charset="0"/>
                <a:cs typeface="Times New Roman" panose="02020603050405020304" pitchFamily="18" charset="0"/>
              </a:rPr>
              <a:t>digunakan</a:t>
            </a:r>
            <a:r>
              <a:rPr lang="en-US" sz="2000">
                <a:latin typeface="Times New Roman" panose="02020603050405020304" pitchFamily="18" charset="0"/>
                <a:ea typeface="Calibri" panose="020F0502020204030204" pitchFamily="34" charset="0"/>
                <a:cs typeface="Times New Roman" panose="02020603050405020304" pitchFamily="18" charset="0"/>
              </a:rPr>
              <a: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000">
                <a:effectLst/>
                <a:latin typeface="Times New Roman" panose="02020603050405020304" pitchFamily="18" charset="0"/>
                <a:ea typeface="Calibri" panose="020F0502020204030204" pitchFamily="34" charset="0"/>
                <a:cs typeface="Times New Roman" panose="02020603050405020304" pitchFamily="18" charset="0"/>
              </a:rPr>
              <a:t>Learning Rate 			= 0.1</a:t>
            </a:r>
            <a:endParaRPr lang="en-ID">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000" err="1">
                <a:effectLst/>
                <a:latin typeface="Times New Roman" panose="02020603050405020304" pitchFamily="18" charset="0"/>
                <a:ea typeface="Calibri" panose="020F0502020204030204" pitchFamily="34" charset="0"/>
                <a:cs typeface="Times New Roman" panose="02020603050405020304" pitchFamily="18" charset="0"/>
              </a:rPr>
              <a:t>Ukuran</a:t>
            </a:r>
            <a:r>
              <a:rPr lang="en-US" sz="2000">
                <a:effectLst/>
                <a:latin typeface="Times New Roman" panose="02020603050405020304" pitchFamily="18" charset="0"/>
                <a:ea typeface="Calibri" panose="020F0502020204030204" pitchFamily="34" charset="0"/>
                <a:cs typeface="Times New Roman" panose="02020603050405020304" pitchFamily="18" charset="0"/>
              </a:rPr>
              <a:t> hidden layer 		= 7 node</a:t>
            </a:r>
            <a:endParaRPr lang="en-ID">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000">
                <a:effectLst/>
                <a:latin typeface="Times New Roman" panose="02020603050405020304" pitchFamily="18" charset="0"/>
                <a:ea typeface="Calibri" panose="020F0502020204030204" pitchFamily="34" charset="0"/>
                <a:cs typeface="Times New Roman" panose="02020603050405020304" pitchFamily="18" charset="0"/>
              </a:rPr>
              <a:t>Target error </a:t>
            </a:r>
            <a:r>
              <a:rPr lang="en-US" sz="2000" err="1">
                <a:effectLst/>
                <a:latin typeface="Times New Roman" panose="02020603050405020304" pitchFamily="18" charset="0"/>
                <a:ea typeface="Calibri" panose="020F0502020204030204" pitchFamily="34" charset="0"/>
                <a:cs typeface="Times New Roman" panose="02020603050405020304" pitchFamily="18" charset="0"/>
              </a:rPr>
              <a:t>maksimal</a:t>
            </a:r>
            <a:r>
              <a:rPr lang="en-US" sz="2000">
                <a:effectLst/>
                <a:latin typeface="Times New Roman" panose="02020603050405020304" pitchFamily="18" charset="0"/>
                <a:ea typeface="Calibri" panose="020F0502020204030204" pitchFamily="34" charset="0"/>
                <a:cs typeface="Times New Roman" panose="02020603050405020304" pitchFamily="18" charset="0"/>
              </a:rPr>
              <a:t> 		= 0.0001</a:t>
            </a:r>
            <a:endParaRPr lang="en-ID">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000">
                <a:effectLst/>
                <a:latin typeface="Times New Roman" panose="02020603050405020304" pitchFamily="18" charset="0"/>
                <a:ea typeface="Calibri" panose="020F0502020204030204" pitchFamily="34" charset="0"/>
                <a:cs typeface="Times New Roman" panose="02020603050405020304" pitchFamily="18" charset="0"/>
              </a:rPr>
              <a:t>Maximum epoch 			= 2000 epoch</a:t>
            </a:r>
            <a:endParaRPr lang="en-ID">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000">
                <a:effectLst/>
                <a:latin typeface="Times New Roman" panose="02020603050405020304" pitchFamily="18" charset="0"/>
                <a:ea typeface="Calibri" panose="020F0502020204030204" pitchFamily="34" charset="0"/>
                <a:cs typeface="Times New Roman" panose="02020603050405020304" pitchFamily="18" charset="0"/>
              </a:rPr>
              <a:t>Momentum				= </a:t>
            </a:r>
            <a:r>
              <a:rPr lang="en-US" sz="2000" err="1">
                <a:effectLst/>
                <a:latin typeface="Times New Roman" panose="02020603050405020304" pitchFamily="18" charset="0"/>
                <a:ea typeface="Calibri" panose="020F0502020204030204" pitchFamily="34" charset="0"/>
                <a:cs typeface="Times New Roman" panose="02020603050405020304" pitchFamily="18" charset="0"/>
              </a:rPr>
              <a:t>Tidak</a:t>
            </a:r>
            <a:r>
              <a:rPr lang="en-US" sz="200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err="1">
                <a:effectLst/>
                <a:latin typeface="Times New Roman" panose="02020603050405020304" pitchFamily="18" charset="0"/>
                <a:ea typeface="Calibri" panose="020F0502020204030204" pitchFamily="34" charset="0"/>
                <a:cs typeface="Times New Roman" panose="02020603050405020304" pitchFamily="18" charset="0"/>
              </a:rPr>
              <a:t>Digunakan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000" err="1">
                <a:latin typeface="Times New Roman" panose="02020603050405020304" pitchFamily="18" charset="0"/>
                <a:ea typeface="Calibri" panose="020F0502020204030204" pitchFamily="34" charset="0"/>
                <a:cs typeface="Times New Roman" panose="02020603050405020304" pitchFamily="18" charset="0"/>
              </a:rPr>
              <a:t>Metode</a:t>
            </a:r>
            <a:r>
              <a:rPr lang="en-US" sz="2000">
                <a:latin typeface="Times New Roman" panose="02020603050405020304" pitchFamily="18" charset="0"/>
                <a:ea typeface="Calibri" panose="020F0502020204030204" pitchFamily="34" charset="0"/>
                <a:cs typeface="Times New Roman" panose="02020603050405020304" pitchFamily="18" charset="0"/>
              </a:rPr>
              <a:t> </a:t>
            </a:r>
            <a:r>
              <a:rPr lang="en-US" sz="2000" err="1">
                <a:latin typeface="Times New Roman" panose="02020603050405020304" pitchFamily="18" charset="0"/>
                <a:ea typeface="Calibri" panose="020F0502020204030204" pitchFamily="34" charset="0"/>
                <a:cs typeface="Times New Roman" panose="02020603050405020304" pitchFamily="18" charset="0"/>
              </a:rPr>
              <a:t>Inisialisasi</a:t>
            </a:r>
            <a:r>
              <a:rPr lang="en-US" sz="2000">
                <a:latin typeface="Times New Roman" panose="02020603050405020304" pitchFamily="18" charset="0"/>
                <a:ea typeface="Calibri" panose="020F0502020204030204" pitchFamily="34" charset="0"/>
                <a:cs typeface="Times New Roman" panose="02020603050405020304" pitchFamily="18" charset="0"/>
              </a:rPr>
              <a:t>			= Nguyen-</a:t>
            </a:r>
            <a:r>
              <a:rPr lang="en-US" sz="2000" err="1">
                <a:latin typeface="Times New Roman" panose="02020603050405020304" pitchFamily="18" charset="0"/>
                <a:ea typeface="Calibri" panose="020F0502020204030204" pitchFamily="34" charset="0"/>
                <a:cs typeface="Times New Roman" panose="02020603050405020304" pitchFamily="18" charset="0"/>
              </a:rPr>
              <a:t>Widrow</a:t>
            </a:r>
            <a:endParaRPr lang="en-US" sz="200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err="1">
                <a:effectLst/>
                <a:latin typeface="Times New Roman" panose="02020603050405020304" pitchFamily="18" charset="0"/>
                <a:ea typeface="Calibri" panose="020F0502020204030204" pitchFamily="34" charset="0"/>
                <a:cs typeface="Times New Roman" panose="02020603050405020304" pitchFamily="18" charset="0"/>
              </a:rPr>
              <a:t>Metode</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Normalisasi</a:t>
            </a:r>
            <a:r>
              <a:rPr lang="en-US">
                <a:latin typeface="Times New Roman" panose="02020603050405020304" pitchFamily="18" charset="0"/>
                <a:ea typeface="Calibri" panose="020F0502020204030204" pitchFamily="34" charset="0"/>
                <a:cs typeface="Times New Roman" panose="02020603050405020304" pitchFamily="18" charset="0"/>
              </a:rPr>
              <a:t>			= Min-Max</a:t>
            </a:r>
            <a:endParaRPr lang="en-ID">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6750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p:txBody>
          <a:bodyPr/>
          <a:lstStyle/>
          <a:p>
            <a:r>
              <a:rPr lang="en-US" b="1">
                <a:latin typeface="+mn-lt"/>
              </a:rPr>
              <a:t>VARIASI METODE INISIALISASI</a:t>
            </a:r>
            <a:endParaRPr lang="id-ID" b="1">
              <a:latin typeface="+mn-lt"/>
            </a:endParaRPr>
          </a:p>
        </p:txBody>
      </p:sp>
      <p:sp>
        <p:nvSpPr>
          <p:cNvPr id="13" name="Rectangle 13">
            <a:extLst>
              <a:ext uri="{FF2B5EF4-FFF2-40B4-BE49-F238E27FC236}">
                <a16:creationId xmlns:a16="http://schemas.microsoft.com/office/drawing/2014/main" id="{BF332A5C-76CF-4B51-A36C-E1A83C9267C8}"/>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5">
            <a:extLst>
              <a:ext uri="{FF2B5EF4-FFF2-40B4-BE49-F238E27FC236}">
                <a16:creationId xmlns:a16="http://schemas.microsoft.com/office/drawing/2014/main" id="{EA5B3277-4B70-4381-9A94-226275864851}"/>
              </a:ext>
            </a:extLst>
          </p:cNvPr>
          <p:cNvSpPr>
            <a:spLocks noChangeArrowheads="1"/>
          </p:cNvSpPr>
          <p:nvPr/>
        </p:nvSpPr>
        <p:spPr bwMode="auto">
          <a:xfrm>
            <a:off x="864576" y="4224011"/>
            <a:ext cx="393197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Nguyen-</a:t>
            </a:r>
            <a:r>
              <a:rPr kumimoji="0" lang="en-US" altLang="en-US" sz="2000" b="1"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Widrow</a:t>
            </a:r>
            <a:r>
              <a:rPr kumimoji="0" lang="en-US" altLang="en-US" sz="20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Initialization</a:t>
            </a:r>
            <a:endParaRPr kumimoji="0" lang="en-US" altLang="en-US" sz="2000" b="1"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0.0266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i="1">
                <a:latin typeface="Times New Roman" panose="02020603050405020304" pitchFamily="18" charset="0"/>
                <a:ea typeface="Calibri" panose="020F0502020204030204" pitchFamily="34" charset="0"/>
                <a:cs typeface="Times New Roman" panose="02020603050405020304" pitchFamily="18" charset="0"/>
              </a:rPr>
              <a:t>Final Accuracy Training	= 90.60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t>
            </a:r>
            <a:r>
              <a:rPr kumimoji="0" lang="en-US" altLang="en-US" sz="2000"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a:t>
            </a:r>
            <a:r>
              <a:rPr kumimoji="0" lang="en-US" altLang="en-US" sz="20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Loss Testing	= 0.0754 </a:t>
            </a:r>
            <a:br>
              <a:rPr kumimoji="0" lang="en-US" altLang="en-US" sz="20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20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Accuracy Testing	= 92.03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sz="2000"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sz="20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sz="20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sz="20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sz="1100" b="0" i="1" u="none" strike="noStrike" cap="none" normalizeH="0" baseline="0">
              <a:ln>
                <a:noFill/>
              </a:ln>
              <a:effectLst/>
              <a:latin typeface="Times New Roman"/>
              <a:cs typeface="Times New Roman"/>
            </a:endParaRPr>
          </a:p>
        </p:txBody>
      </p:sp>
      <p:pic>
        <p:nvPicPr>
          <p:cNvPr id="8" name="Picture 12">
            <a:extLst>
              <a:ext uri="{FF2B5EF4-FFF2-40B4-BE49-F238E27FC236}">
                <a16:creationId xmlns:a16="http://schemas.microsoft.com/office/drawing/2014/main" id="{D7809A03-8A99-46A8-AE6C-E30E0325B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5623568" y="4259178"/>
            <a:ext cx="2585044" cy="20057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a:extLst>
              <a:ext uri="{FF2B5EF4-FFF2-40B4-BE49-F238E27FC236}">
                <a16:creationId xmlns:a16="http://schemas.microsoft.com/office/drawing/2014/main" id="{2E208F8A-0DB8-4AAB-BFE5-A890AE425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03103" y="4259178"/>
            <a:ext cx="2630738" cy="20057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a:extLst>
              <a:ext uri="{FF2B5EF4-FFF2-40B4-BE49-F238E27FC236}">
                <a16:creationId xmlns:a16="http://schemas.microsoft.com/office/drawing/2014/main" id="{018E87CF-C347-4B29-A9A5-D47226BD8C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628135" y="1847707"/>
            <a:ext cx="2585044" cy="20624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a:extLst>
              <a:ext uri="{FF2B5EF4-FFF2-40B4-BE49-F238E27FC236}">
                <a16:creationId xmlns:a16="http://schemas.microsoft.com/office/drawing/2014/main" id="{A7596F90-E5C3-492C-8E4F-EC04B30F3A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417299" y="1847707"/>
            <a:ext cx="2716542" cy="206240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4">
            <a:extLst>
              <a:ext uri="{FF2B5EF4-FFF2-40B4-BE49-F238E27FC236}">
                <a16:creationId xmlns:a16="http://schemas.microsoft.com/office/drawing/2014/main" id="{A7040289-167C-4BD5-BC1C-8BA39D39C6C1}"/>
              </a:ext>
            </a:extLst>
          </p:cNvPr>
          <p:cNvSpPr>
            <a:spLocks noChangeArrowheads="1"/>
          </p:cNvSpPr>
          <p:nvPr/>
        </p:nvSpPr>
        <p:spPr bwMode="auto">
          <a:xfrm>
            <a:off x="864576" y="1866087"/>
            <a:ext cx="407337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Random Initialization</a:t>
            </a:r>
            <a:endParaRPr kumimoji="0" lang="en-US" altLang="en-US" b="1"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0.0364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a:latin typeface="Times New Roman" panose="02020603050405020304" pitchFamily="18" charset="0"/>
                <a:ea typeface="Calibri" panose="020F0502020204030204" pitchFamily="34" charset="0"/>
                <a:cs typeface="Times New Roman" panose="02020603050405020304" pitchFamily="18" charset="0"/>
              </a:rPr>
              <a:t>Final Accuracy Training	= 87.14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t>
            </a:r>
            <a:r>
              <a:rPr kumimoji="0" lang="en-US" altLang="en-US"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Loss Testing		= 0.1009</a:t>
            </a:r>
            <a:b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altLang="en-US" i="1">
                <a:latin typeface="Times New Roman" panose="02020603050405020304" pitchFamily="18" charset="0"/>
                <a:ea typeface="Calibri" panose="020F0502020204030204" pitchFamily="34" charset="0"/>
                <a:cs typeface="Times New Roman" panose="02020603050405020304" pitchFamily="18" charset="0"/>
              </a:rPr>
              <a:t>Final</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Accuracy Testing	= 89.10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en-US" altLang="en-US" b="0" i="1" u="none" strike="noStrike" cap="none" normalizeH="0" baseline="0">
              <a:ln>
                <a:noFill/>
              </a:ln>
              <a:solidFill>
                <a:schemeClr val="tx1"/>
              </a:solidFill>
              <a:effectLst/>
            </a:endParaRPr>
          </a:p>
        </p:txBody>
      </p:sp>
      <p:sp>
        <p:nvSpPr>
          <p:cNvPr id="16" name="TextBox 15">
            <a:extLst>
              <a:ext uri="{FF2B5EF4-FFF2-40B4-BE49-F238E27FC236}">
                <a16:creationId xmlns:a16="http://schemas.microsoft.com/office/drawing/2014/main" id="{582027F8-86F6-4C4C-9127-2CBC82905C3D}"/>
              </a:ext>
            </a:extLst>
          </p:cNvPr>
          <p:cNvSpPr txBox="1"/>
          <p:nvPr/>
        </p:nvSpPr>
        <p:spPr>
          <a:xfrm>
            <a:off x="5959842" y="1476248"/>
            <a:ext cx="19398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F239CE91-6C37-486E-AB94-EF60DDFCEB7F}"/>
              </a:ext>
            </a:extLst>
          </p:cNvPr>
          <p:cNvSpPr txBox="1"/>
          <p:nvPr/>
        </p:nvSpPr>
        <p:spPr>
          <a:xfrm>
            <a:off x="9224520" y="1472134"/>
            <a:ext cx="1192099"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0651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911994" y="304776"/>
            <a:ext cx="10515600" cy="1325563"/>
          </a:xfrm>
        </p:spPr>
        <p:txBody>
          <a:bodyPr/>
          <a:lstStyle/>
          <a:p>
            <a:r>
              <a:rPr lang="en-US" b="1">
                <a:latin typeface="+mn-lt"/>
              </a:rPr>
              <a:t>VARIASI METODE NORMALISASI</a:t>
            </a:r>
            <a:endParaRPr lang="id-ID" b="1">
              <a:latin typeface="+mn-lt"/>
            </a:endParaRPr>
          </a:p>
        </p:txBody>
      </p:sp>
      <p:sp>
        <p:nvSpPr>
          <p:cNvPr id="13" name="Rectangle 13">
            <a:extLst>
              <a:ext uri="{FF2B5EF4-FFF2-40B4-BE49-F238E27FC236}">
                <a16:creationId xmlns:a16="http://schemas.microsoft.com/office/drawing/2014/main" id="{BF332A5C-76CF-4B51-A36C-E1A83C9267C8}"/>
              </a:ext>
            </a:extLst>
          </p:cNvPr>
          <p:cNvSpPr>
            <a:spLocks noChangeArrowheads="1"/>
          </p:cNvSpPr>
          <p:nvPr/>
        </p:nvSpPr>
        <p:spPr bwMode="auto">
          <a:xfrm>
            <a:off x="152400" y="2390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4">
            <a:extLst>
              <a:ext uri="{FF2B5EF4-FFF2-40B4-BE49-F238E27FC236}">
                <a16:creationId xmlns:a16="http://schemas.microsoft.com/office/drawing/2014/main" id="{B500DCC4-BC77-4428-8661-3472A5A18ED7}"/>
              </a:ext>
            </a:extLst>
          </p:cNvPr>
          <p:cNvSpPr>
            <a:spLocks noChangeArrowheads="1"/>
          </p:cNvSpPr>
          <p:nvPr/>
        </p:nvSpPr>
        <p:spPr bwMode="auto">
          <a:xfrm>
            <a:off x="963328" y="1985081"/>
            <a:ext cx="403287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Tanpa</a:t>
            </a: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Normalisasi</a:t>
            </a:r>
            <a:endPar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dirty="0">
                <a:latin typeface="Times New Roman" panose="02020603050405020304" pitchFamily="18" charset="0"/>
                <a:ea typeface="Calibri" panose="020F0502020204030204" pitchFamily="34" charset="0"/>
                <a:cs typeface="Times New Roman" panose="02020603050405020304" pitchFamily="18" charset="0"/>
              </a:rPr>
              <a:t>Final Accuracy Training	= 87.14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t>
            </a:r>
            <a:r>
              <a:rPr kumimoji="0" lang="en-US" altLang="en-US"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Loss Testing	= 0.10</a:t>
            </a:r>
            <a:b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altLang="en-US" i="1" dirty="0">
                <a:latin typeface="Times New Roman" panose="02020603050405020304" pitchFamily="18" charset="0"/>
                <a:ea typeface="Calibri" panose="020F0502020204030204" pitchFamily="34" charset="0"/>
                <a:cs typeface="Times New Roman" panose="02020603050405020304" pitchFamily="18" charset="0"/>
              </a:rPr>
              <a:t>Final </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Accuracy Testing	= 89.10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b="0" i="1" u="none" strike="noStrike" cap="none" normalizeH="0" baseline="0" dirty="0">
              <a:ln>
                <a:noFill/>
              </a:ln>
              <a:solidFill>
                <a:schemeClr val="tx1"/>
              </a:solidFill>
              <a:effectLst/>
            </a:endParaRPr>
          </a:p>
        </p:txBody>
      </p:sp>
      <p:sp>
        <p:nvSpPr>
          <p:cNvPr id="11" name="TextBox 10">
            <a:extLst>
              <a:ext uri="{FF2B5EF4-FFF2-40B4-BE49-F238E27FC236}">
                <a16:creationId xmlns:a16="http://schemas.microsoft.com/office/drawing/2014/main" id="{534F1673-519B-4C2F-BC94-5DF2A5075610}"/>
              </a:ext>
            </a:extLst>
          </p:cNvPr>
          <p:cNvSpPr txBox="1"/>
          <p:nvPr/>
        </p:nvSpPr>
        <p:spPr>
          <a:xfrm>
            <a:off x="6169794" y="1551152"/>
            <a:ext cx="194430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EA005439-2584-4707-9EA6-032375B86566}"/>
              </a:ext>
            </a:extLst>
          </p:cNvPr>
          <p:cNvSpPr txBox="1"/>
          <p:nvPr/>
        </p:nvSpPr>
        <p:spPr>
          <a:xfrm>
            <a:off x="9195015" y="1515631"/>
            <a:ext cx="167808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6" name="Rectangle 14">
            <a:extLst>
              <a:ext uri="{FF2B5EF4-FFF2-40B4-BE49-F238E27FC236}">
                <a16:creationId xmlns:a16="http://schemas.microsoft.com/office/drawing/2014/main" id="{AB27D604-16BE-4080-8F9C-889998B46ACA}"/>
              </a:ext>
            </a:extLst>
          </p:cNvPr>
          <p:cNvSpPr>
            <a:spLocks noChangeArrowheads="1"/>
          </p:cNvSpPr>
          <p:nvPr/>
        </p:nvSpPr>
        <p:spPr bwMode="auto">
          <a:xfrm>
            <a:off x="963329" y="4232686"/>
            <a:ext cx="38129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Z-Score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dirty="0">
                <a:latin typeface="Times New Roman" panose="02020603050405020304" pitchFamily="18" charset="0"/>
                <a:ea typeface="Calibri" panose="020F0502020204030204" pitchFamily="34" charset="0"/>
                <a:cs typeface="Times New Roman" panose="02020603050405020304" pitchFamily="18" charset="0"/>
              </a:rPr>
              <a:t>Final Accuracy Training	= 87.64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t>
            </a:r>
            <a:r>
              <a:rPr kumimoji="0" lang="en-US" altLang="en-US"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Loss Testing	= 0.10</a:t>
            </a:r>
            <a:b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altLang="en-US" i="1" dirty="0">
                <a:latin typeface="Times New Roman" panose="02020603050405020304" pitchFamily="18" charset="0"/>
                <a:ea typeface="Calibri" panose="020F0502020204030204" pitchFamily="34" charset="0"/>
                <a:cs typeface="Times New Roman" panose="02020603050405020304" pitchFamily="18" charset="0"/>
              </a:rPr>
              <a:t>Final </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Accuracy Testing	= 89.13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b="0" i="1" u="none" strike="noStrike" cap="none" normalizeH="0" baseline="0" dirty="0">
              <a:ln>
                <a:noFill/>
              </a:ln>
              <a:solidFill>
                <a:schemeClr val="tx1"/>
              </a:solidFill>
              <a:effectLst/>
            </a:endParaRPr>
          </a:p>
        </p:txBody>
      </p:sp>
      <p:pic>
        <p:nvPicPr>
          <p:cNvPr id="29" name="Picture 28">
            <a:extLst>
              <a:ext uri="{FF2B5EF4-FFF2-40B4-BE49-F238E27FC236}">
                <a16:creationId xmlns:a16="http://schemas.microsoft.com/office/drawing/2014/main" id="{D7F6083B-AC5E-4E93-984C-770E9268C836}"/>
              </a:ext>
            </a:extLst>
          </p:cNvPr>
          <p:cNvPicPr>
            <a:picLocks noChangeAspect="1"/>
          </p:cNvPicPr>
          <p:nvPr/>
        </p:nvPicPr>
        <p:blipFill>
          <a:blip r:embed="rId2"/>
          <a:stretch>
            <a:fillRect/>
          </a:stretch>
        </p:blipFill>
        <p:spPr>
          <a:xfrm>
            <a:off x="5632432" y="4158581"/>
            <a:ext cx="2680915" cy="2021516"/>
          </a:xfrm>
          <a:prstGeom prst="rect">
            <a:avLst/>
          </a:prstGeom>
        </p:spPr>
      </p:pic>
      <p:pic>
        <p:nvPicPr>
          <p:cNvPr id="30" name="Picture 29">
            <a:extLst>
              <a:ext uri="{FF2B5EF4-FFF2-40B4-BE49-F238E27FC236}">
                <a16:creationId xmlns:a16="http://schemas.microsoft.com/office/drawing/2014/main" id="{B49E1CF3-6982-4060-9EA9-C00DBC12A839}"/>
              </a:ext>
            </a:extLst>
          </p:cNvPr>
          <p:cNvPicPr>
            <a:picLocks noChangeAspect="1"/>
          </p:cNvPicPr>
          <p:nvPr/>
        </p:nvPicPr>
        <p:blipFill>
          <a:blip r:embed="rId3"/>
          <a:stretch>
            <a:fillRect/>
          </a:stretch>
        </p:blipFill>
        <p:spPr>
          <a:xfrm>
            <a:off x="8519386" y="4147491"/>
            <a:ext cx="2709285" cy="2031964"/>
          </a:xfrm>
          <a:prstGeom prst="rect">
            <a:avLst/>
          </a:prstGeom>
        </p:spPr>
      </p:pic>
      <p:pic>
        <p:nvPicPr>
          <p:cNvPr id="4" name="Picture 3">
            <a:extLst>
              <a:ext uri="{FF2B5EF4-FFF2-40B4-BE49-F238E27FC236}">
                <a16:creationId xmlns:a16="http://schemas.microsoft.com/office/drawing/2014/main" id="{000CC9DA-DE3C-419E-A6CE-3742D85B98BE}"/>
              </a:ext>
            </a:extLst>
          </p:cNvPr>
          <p:cNvPicPr>
            <a:picLocks noChangeAspect="1"/>
          </p:cNvPicPr>
          <p:nvPr/>
        </p:nvPicPr>
        <p:blipFill>
          <a:blip r:embed="rId4"/>
          <a:stretch>
            <a:fillRect/>
          </a:stretch>
        </p:blipFill>
        <p:spPr>
          <a:xfrm>
            <a:off x="5632432" y="1883702"/>
            <a:ext cx="2668015" cy="2021516"/>
          </a:xfrm>
          <a:prstGeom prst="rect">
            <a:avLst/>
          </a:prstGeom>
        </p:spPr>
      </p:pic>
      <p:pic>
        <p:nvPicPr>
          <p:cNvPr id="6" name="Picture 5">
            <a:extLst>
              <a:ext uri="{FF2B5EF4-FFF2-40B4-BE49-F238E27FC236}">
                <a16:creationId xmlns:a16="http://schemas.microsoft.com/office/drawing/2014/main" id="{47883EA5-F2E7-408E-89A1-72AE3D072060}"/>
              </a:ext>
            </a:extLst>
          </p:cNvPr>
          <p:cNvPicPr>
            <a:picLocks noChangeAspect="1"/>
          </p:cNvPicPr>
          <p:nvPr/>
        </p:nvPicPr>
        <p:blipFill>
          <a:blip r:embed="rId5"/>
          <a:stretch>
            <a:fillRect/>
          </a:stretch>
        </p:blipFill>
        <p:spPr>
          <a:xfrm>
            <a:off x="8488280" y="1872933"/>
            <a:ext cx="2651834" cy="2031964"/>
          </a:xfrm>
          <a:prstGeom prst="rect">
            <a:avLst/>
          </a:prstGeom>
        </p:spPr>
      </p:pic>
    </p:spTree>
    <p:extLst>
      <p:ext uri="{BB962C8B-B14F-4D97-AF65-F5344CB8AC3E}">
        <p14:creationId xmlns:p14="http://schemas.microsoft.com/office/powerpoint/2010/main" val="29253581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5">
            <a:extLst>
              <a:ext uri="{FF2B5EF4-FFF2-40B4-BE49-F238E27FC236}">
                <a16:creationId xmlns:a16="http://schemas.microsoft.com/office/drawing/2014/main" id="{D0FCFC40-2CEC-40EA-908B-93F34628709D}"/>
              </a:ext>
            </a:extLst>
          </p:cNvPr>
          <p:cNvSpPr>
            <a:spLocks noChangeArrowheads="1"/>
          </p:cNvSpPr>
          <p:nvPr/>
        </p:nvSpPr>
        <p:spPr bwMode="auto">
          <a:xfrm>
            <a:off x="911994" y="999664"/>
            <a:ext cx="368567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Min-Max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dirty="0">
                <a:latin typeface="Times New Roman" panose="02020603050405020304" pitchFamily="18" charset="0"/>
                <a:ea typeface="Calibri" panose="020F0502020204030204" pitchFamily="34" charset="0"/>
                <a:cs typeface="Times New Roman" panose="02020603050405020304" pitchFamily="18" charset="0"/>
              </a:rPr>
              <a:t>Final Accuracy Training	= 90.60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t>
            </a:r>
            <a:r>
              <a:rPr kumimoji="0" lang="en-US" altLang="en-US"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Loss Testing	= 0.08</a:t>
            </a:r>
            <a:b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altLang="en-US" i="1" dirty="0">
                <a:latin typeface="Times New Roman" panose="02020603050405020304" pitchFamily="18" charset="0"/>
                <a:ea typeface="Calibri" panose="020F0502020204030204" pitchFamily="34" charset="0"/>
                <a:cs typeface="Times New Roman" panose="02020603050405020304" pitchFamily="18" charset="0"/>
              </a:rPr>
              <a:t>Final </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Accuracy Testing	= 92.03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sz="1050" b="0" i="1" u="none" strike="noStrike" cap="none" normalizeH="0" baseline="0" dirty="0">
              <a:ln>
                <a:noFill/>
              </a:ln>
              <a:effectLst/>
              <a:latin typeface="Times New Roman"/>
              <a:cs typeface="Times New Roman"/>
            </a:endParaRPr>
          </a:p>
        </p:txBody>
      </p:sp>
      <p:pic>
        <p:nvPicPr>
          <p:cNvPr id="15" name="Picture 14">
            <a:extLst>
              <a:ext uri="{FF2B5EF4-FFF2-40B4-BE49-F238E27FC236}">
                <a16:creationId xmlns:a16="http://schemas.microsoft.com/office/drawing/2014/main" id="{7BDBE6AA-06B8-489B-9175-AF50FFD7E634}"/>
              </a:ext>
            </a:extLst>
          </p:cNvPr>
          <p:cNvPicPr>
            <a:picLocks noChangeAspect="1"/>
          </p:cNvPicPr>
          <p:nvPr/>
        </p:nvPicPr>
        <p:blipFill>
          <a:blip r:embed="rId2"/>
          <a:stretch>
            <a:fillRect/>
          </a:stretch>
        </p:blipFill>
        <p:spPr>
          <a:xfrm>
            <a:off x="5593601" y="1009474"/>
            <a:ext cx="2687314" cy="2021516"/>
          </a:xfrm>
          <a:prstGeom prst="rect">
            <a:avLst/>
          </a:prstGeom>
        </p:spPr>
      </p:pic>
      <p:sp>
        <p:nvSpPr>
          <p:cNvPr id="17" name="TextBox 16">
            <a:extLst>
              <a:ext uri="{FF2B5EF4-FFF2-40B4-BE49-F238E27FC236}">
                <a16:creationId xmlns:a16="http://schemas.microsoft.com/office/drawing/2014/main" id="{19D8D280-BC88-4959-86F0-82A1E1BF254C}"/>
              </a:ext>
            </a:extLst>
          </p:cNvPr>
          <p:cNvSpPr txBox="1"/>
          <p:nvPr/>
        </p:nvSpPr>
        <p:spPr>
          <a:xfrm>
            <a:off x="5969269" y="640142"/>
            <a:ext cx="19398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8" name="Picture 17">
            <a:extLst>
              <a:ext uri="{FF2B5EF4-FFF2-40B4-BE49-F238E27FC236}">
                <a16:creationId xmlns:a16="http://schemas.microsoft.com/office/drawing/2014/main" id="{8B90E7AA-218A-473A-BBE5-B36AB1C14C0A}"/>
              </a:ext>
            </a:extLst>
          </p:cNvPr>
          <p:cNvPicPr>
            <a:picLocks noChangeAspect="1"/>
          </p:cNvPicPr>
          <p:nvPr/>
        </p:nvPicPr>
        <p:blipFill>
          <a:blip r:embed="rId3"/>
          <a:stretch>
            <a:fillRect/>
          </a:stretch>
        </p:blipFill>
        <p:spPr>
          <a:xfrm>
            <a:off x="8420414" y="1009474"/>
            <a:ext cx="2695355" cy="2021516"/>
          </a:xfrm>
          <a:prstGeom prst="rect">
            <a:avLst/>
          </a:prstGeom>
        </p:spPr>
      </p:pic>
      <p:sp>
        <p:nvSpPr>
          <p:cNvPr id="19" name="TextBox 18">
            <a:extLst>
              <a:ext uri="{FF2B5EF4-FFF2-40B4-BE49-F238E27FC236}">
                <a16:creationId xmlns:a16="http://schemas.microsoft.com/office/drawing/2014/main" id="{72FA89B1-187F-492D-9C94-EB55ADAC97D9}"/>
              </a:ext>
            </a:extLst>
          </p:cNvPr>
          <p:cNvSpPr txBox="1"/>
          <p:nvPr/>
        </p:nvSpPr>
        <p:spPr>
          <a:xfrm>
            <a:off x="9233947" y="636028"/>
            <a:ext cx="204737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64600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p:txBody>
          <a:bodyPr/>
          <a:lstStyle/>
          <a:p>
            <a:r>
              <a:rPr lang="en-US" b="1">
                <a:latin typeface="+mn-lt"/>
              </a:rPr>
              <a:t>VARIASI EPOCH</a:t>
            </a:r>
            <a:endParaRPr lang="id-ID" b="1">
              <a:latin typeface="+mn-lt"/>
            </a:endParaRPr>
          </a:p>
        </p:txBody>
      </p:sp>
      <p:sp>
        <p:nvSpPr>
          <p:cNvPr id="13" name="Rectangle 13">
            <a:extLst>
              <a:ext uri="{FF2B5EF4-FFF2-40B4-BE49-F238E27FC236}">
                <a16:creationId xmlns:a16="http://schemas.microsoft.com/office/drawing/2014/main" id="{BF332A5C-76CF-4B51-A36C-E1A83C9267C8}"/>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en-US" sz="18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D0F32F82-0051-4EDF-9BEB-79E614BBEB71}"/>
              </a:ext>
            </a:extLst>
          </p:cNvPr>
          <p:cNvSpPr txBox="1"/>
          <p:nvPr/>
        </p:nvSpPr>
        <p:spPr>
          <a:xfrm>
            <a:off x="6248400" y="1022275"/>
            <a:ext cx="19398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2AEF7879-310E-4893-8F76-5327FB387C15}"/>
              </a:ext>
            </a:extLst>
          </p:cNvPr>
          <p:cNvSpPr txBox="1"/>
          <p:nvPr/>
        </p:nvSpPr>
        <p:spPr>
          <a:xfrm>
            <a:off x="9683284" y="982074"/>
            <a:ext cx="1125887"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4" descr="Chart, line chart&#10;&#10;Description automatically generated">
            <a:extLst>
              <a:ext uri="{FF2B5EF4-FFF2-40B4-BE49-F238E27FC236}">
                <a16:creationId xmlns:a16="http://schemas.microsoft.com/office/drawing/2014/main" id="{0FE9414E-5126-4D5D-B734-BAB5AA611D87}"/>
              </a:ext>
            </a:extLst>
          </p:cNvPr>
          <p:cNvPicPr>
            <a:picLocks noChangeAspect="1"/>
          </p:cNvPicPr>
          <p:nvPr/>
        </p:nvPicPr>
        <p:blipFill>
          <a:blip r:embed="rId2"/>
          <a:stretch>
            <a:fillRect/>
          </a:stretch>
        </p:blipFill>
        <p:spPr>
          <a:xfrm>
            <a:off x="5814348" y="1439128"/>
            <a:ext cx="2743201" cy="2107252"/>
          </a:xfrm>
          <a:prstGeom prst="rect">
            <a:avLst/>
          </a:prstGeom>
        </p:spPr>
      </p:pic>
      <p:pic>
        <p:nvPicPr>
          <p:cNvPr id="5" name="Picture 5" descr="Chart, line chart&#10;&#10;Description automatically generated">
            <a:extLst>
              <a:ext uri="{FF2B5EF4-FFF2-40B4-BE49-F238E27FC236}">
                <a16:creationId xmlns:a16="http://schemas.microsoft.com/office/drawing/2014/main" id="{C49FEBD8-852E-4780-A50F-AED542B46368}"/>
              </a:ext>
            </a:extLst>
          </p:cNvPr>
          <p:cNvPicPr>
            <a:picLocks noChangeAspect="1"/>
          </p:cNvPicPr>
          <p:nvPr/>
        </p:nvPicPr>
        <p:blipFill>
          <a:blip r:embed="rId3"/>
          <a:stretch>
            <a:fillRect/>
          </a:stretch>
        </p:blipFill>
        <p:spPr>
          <a:xfrm>
            <a:off x="8833413" y="1439244"/>
            <a:ext cx="2762491" cy="2105930"/>
          </a:xfrm>
          <a:prstGeom prst="rect">
            <a:avLst/>
          </a:prstGeom>
        </p:spPr>
      </p:pic>
      <p:sp>
        <p:nvSpPr>
          <p:cNvPr id="19" name="Rectangle 14">
            <a:extLst>
              <a:ext uri="{FF2B5EF4-FFF2-40B4-BE49-F238E27FC236}">
                <a16:creationId xmlns:a16="http://schemas.microsoft.com/office/drawing/2014/main" id="{7924563D-FAE2-4C2E-88EA-D3814467BB97}"/>
              </a:ext>
            </a:extLst>
          </p:cNvPr>
          <p:cNvSpPr>
            <a:spLocks noChangeArrowheads="1"/>
          </p:cNvSpPr>
          <p:nvPr/>
        </p:nvSpPr>
        <p:spPr bwMode="auto">
          <a:xfrm>
            <a:off x="876782" y="1768847"/>
            <a:ext cx="407337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a:latin typeface="Times New Roman"/>
                <a:cs typeface="Times New Roman"/>
              </a:rPr>
              <a:t>100 Epoch</a:t>
            </a:r>
            <a:endParaRPr kumimoji="0" lang="en-US" altLang="en-US" sz="2000" b="1" i="0" u="none" strike="noStrike" cap="none" normalizeH="0" baseline="0">
              <a:ln>
                <a:noFill/>
              </a:ln>
              <a:solidFill>
                <a:schemeClr val="tx1"/>
              </a:solidFill>
              <a:effectLst/>
              <a:latin typeface="Times New Roman"/>
              <a:cs typeface="Times New Roman"/>
            </a:endParaRPr>
          </a:p>
          <a:p>
            <a:pPr defTabSz="914400"/>
            <a:r>
              <a:rPr kumimoji="0" lang="en-US" altLang="en-US" sz="20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0.0286 </a:t>
            </a:r>
            <a:r>
              <a:rPr lang="en-US" altLang="en-US" sz="2000" i="1">
                <a:latin typeface="Times New Roman" panose="02020603050405020304" pitchFamily="18" charset="0"/>
                <a:ea typeface="Calibri" panose="020F0502020204030204" pitchFamily="34" charset="0"/>
                <a:cs typeface="Times New Roman" panose="02020603050405020304" pitchFamily="18" charset="0"/>
              </a:rPr>
              <a:t>Final Accuracy Training	= 82.81</a:t>
            </a: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a:t>
            </a:r>
            <a:r>
              <a:rPr kumimoji="0" lang="en-US" altLang="en-US" sz="2000" b="0" i="1" u="none" strike="noStrike" cap="none" normalizeH="0" baseline="0" err="1">
                <a:ln>
                  <a:noFill/>
                </a:ln>
                <a:effectLst/>
                <a:latin typeface="Times New Roman"/>
                <a:ea typeface="Calibri" panose="020F0502020204030204" pitchFamily="34" charset="0"/>
                <a:cs typeface="Times New Roman"/>
              </a:rPr>
              <a:t>Final</a:t>
            </a:r>
            <a:r>
              <a:rPr kumimoji="0" lang="en-US" altLang="en-US" sz="2000" b="0" i="1" u="none" strike="noStrike" cap="none" normalizeH="0" baseline="0">
                <a:ln>
                  <a:noFill/>
                </a:ln>
                <a:effectLst/>
                <a:latin typeface="Times New Roman"/>
                <a:ea typeface="Calibri" panose="020F0502020204030204" pitchFamily="34" charset="0"/>
                <a:cs typeface="Times New Roman"/>
              </a:rPr>
              <a:t> Loss Testing	= </a:t>
            </a:r>
            <a:r>
              <a:rPr lang="en-US" altLang="en-US" sz="2000" i="1">
                <a:latin typeface="Times New Roman"/>
                <a:ea typeface="Calibri" panose="020F0502020204030204" pitchFamily="34" charset="0"/>
                <a:cs typeface="Times New Roman"/>
              </a:rPr>
              <a:t>0.0393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a:lnSpc>
                <a:spcPct val="100000"/>
              </a:lnSpc>
              <a:spcBef>
                <a:spcPct val="0"/>
              </a:spcBef>
              <a:spcAft>
                <a:spcPct val="0"/>
              </a:spcAft>
              <a:buClrTx/>
              <a:buSzTx/>
              <a:buFontTx/>
              <a:buNone/>
              <a:tabLst/>
            </a:pP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a:t>
            </a:r>
            <a:r>
              <a:rPr lang="en-US" altLang="en-US" sz="2000" i="1">
                <a:latin typeface="Times New Roman"/>
                <a:ea typeface="Calibri" panose="020F0502020204030204" pitchFamily="34" charset="0"/>
                <a:cs typeface="Times New Roman"/>
              </a:rPr>
              <a:t>39.49</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Rectangle 14">
            <a:extLst>
              <a:ext uri="{FF2B5EF4-FFF2-40B4-BE49-F238E27FC236}">
                <a16:creationId xmlns:a16="http://schemas.microsoft.com/office/drawing/2014/main" id="{9F58907B-803C-4123-A652-87DA4E502712}"/>
              </a:ext>
            </a:extLst>
          </p:cNvPr>
          <p:cNvSpPr>
            <a:spLocks noChangeArrowheads="1"/>
          </p:cNvSpPr>
          <p:nvPr/>
        </p:nvSpPr>
        <p:spPr bwMode="auto">
          <a:xfrm>
            <a:off x="876782" y="4070315"/>
            <a:ext cx="40733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a:latin typeface="Times New Roman"/>
                <a:cs typeface="Times New Roman"/>
              </a:rPr>
              <a:t>200 Epoch</a:t>
            </a:r>
            <a:endParaRPr kumimoji="0" lang="en-US" altLang="en-US" sz="2000" b="1" i="0" u="none" strike="noStrike" cap="none" normalizeH="0" baseline="0">
              <a:ln>
                <a:noFill/>
              </a:ln>
              <a:solidFill>
                <a:schemeClr val="tx1"/>
              </a:solidFill>
              <a:effectLst/>
              <a:latin typeface="Times New Roman"/>
              <a:cs typeface="Times New Roman"/>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0.028</a:t>
            </a:r>
            <a:r>
              <a:rPr kumimoji="0" lang="en-US" altLang="en-US" sz="2000" b="0" i="1" u="none" strike="noStrike" cap="none" normalizeH="0" baseline="0">
                <a:ln>
                  <a:noFill/>
                </a:ln>
                <a:effectLst/>
                <a:latin typeface="Times New Roman"/>
                <a:ea typeface="Calibri" panose="020F0502020204030204" pitchFamily="34" charset="0"/>
                <a:cs typeface="Times New Roman"/>
              </a:rPr>
              <a:t> </a:t>
            </a:r>
            <a:r>
              <a:rPr lang="en-US" altLang="en-US" sz="2000" i="1">
                <a:latin typeface="Times New Roman"/>
                <a:ea typeface="Calibri" panose="020F0502020204030204" pitchFamily="34" charset="0"/>
                <a:cs typeface="Times New Roman"/>
              </a:rPr>
              <a:t>Final Accuracy Training	= 85.61</a:t>
            </a: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a:t>
            </a:r>
            <a:r>
              <a:rPr kumimoji="0" lang="en-US" altLang="en-US" sz="2000" b="0" i="1" u="none" strike="noStrike" cap="none" normalizeH="0" baseline="0" err="1">
                <a:ln>
                  <a:noFill/>
                </a:ln>
                <a:effectLst/>
                <a:latin typeface="Times New Roman"/>
                <a:ea typeface="Calibri" panose="020F0502020204030204" pitchFamily="34" charset="0"/>
                <a:cs typeface="Times New Roman"/>
              </a:rPr>
              <a:t>Final</a:t>
            </a:r>
            <a:r>
              <a:rPr kumimoji="0" lang="en-US" altLang="en-US" sz="2000" b="0" i="1" u="none" strike="noStrike" cap="none" normalizeH="0" baseline="0">
                <a:ln>
                  <a:noFill/>
                </a:ln>
                <a:effectLst/>
                <a:latin typeface="Times New Roman"/>
                <a:ea typeface="Calibri" panose="020F0502020204030204" pitchFamily="34" charset="0"/>
                <a:cs typeface="Times New Roman"/>
              </a:rPr>
              <a:t> Loss Testing	= </a:t>
            </a:r>
            <a:r>
              <a:rPr lang="en-US" altLang="en-US" sz="2000" i="1">
                <a:latin typeface="Times New Roman"/>
                <a:ea typeface="Calibri" panose="020F0502020204030204" pitchFamily="34" charset="0"/>
                <a:cs typeface="Times New Roman"/>
              </a:rPr>
              <a:t>0.0397</a:t>
            </a:r>
          </a:p>
          <a:p>
            <a:pPr marL="0" marR="0" lvl="0" indent="0" algn="l" defTabSz="914400">
              <a:lnSpc>
                <a:spcPct val="100000"/>
              </a:lnSpc>
              <a:spcBef>
                <a:spcPct val="0"/>
              </a:spcBef>
              <a:spcAft>
                <a:spcPct val="0"/>
              </a:spcAft>
              <a:buClrTx/>
              <a:buSzTx/>
              <a:buFontTx/>
              <a:buNone/>
              <a:tabLst/>
            </a:pPr>
            <a:r>
              <a:rPr lang="en-US" altLang="en-US" sz="2000" i="1">
                <a:latin typeface="Times New Roman"/>
                <a:ea typeface="Calibri" panose="020F0502020204030204" pitchFamily="34" charset="0"/>
                <a:cs typeface="Times New Roman"/>
              </a:rPr>
              <a:t>Final</a:t>
            </a:r>
            <a:r>
              <a:rPr kumimoji="0" lang="en-US" altLang="en-US" sz="2000" b="0" i="1" u="none" strike="noStrike" cap="none" normalizeH="0" baseline="0">
                <a:ln>
                  <a:noFill/>
                </a:ln>
                <a:effectLst/>
                <a:latin typeface="Times New Roman"/>
                <a:ea typeface="Calibri" panose="020F0502020204030204" pitchFamily="34" charset="0"/>
                <a:cs typeface="Times New Roman"/>
              </a:rPr>
              <a:t> Accuracy Testing	= </a:t>
            </a:r>
            <a:r>
              <a:rPr lang="en-US" altLang="en-US" sz="2000" i="1">
                <a:latin typeface="Times New Roman"/>
                <a:ea typeface="Calibri" panose="020F0502020204030204" pitchFamily="34" charset="0"/>
                <a:cs typeface="Times New Roman"/>
              </a:rPr>
              <a:t>39.46</a:t>
            </a:r>
            <a:endParaRPr lang="en-US"/>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7" name="Picture 7" descr="Chart&#10;&#10;Description automatically generated">
            <a:extLst>
              <a:ext uri="{FF2B5EF4-FFF2-40B4-BE49-F238E27FC236}">
                <a16:creationId xmlns:a16="http://schemas.microsoft.com/office/drawing/2014/main" id="{23EBCF5B-8703-4139-B5F7-E518647D074F}"/>
              </a:ext>
            </a:extLst>
          </p:cNvPr>
          <p:cNvPicPr>
            <a:picLocks noChangeAspect="1"/>
          </p:cNvPicPr>
          <p:nvPr/>
        </p:nvPicPr>
        <p:blipFill>
          <a:blip r:embed="rId4"/>
          <a:stretch>
            <a:fillRect/>
          </a:stretch>
        </p:blipFill>
        <p:spPr>
          <a:xfrm>
            <a:off x="8833413" y="3958570"/>
            <a:ext cx="2743200" cy="2105930"/>
          </a:xfrm>
          <a:prstGeom prst="rect">
            <a:avLst/>
          </a:prstGeom>
        </p:spPr>
      </p:pic>
      <p:pic>
        <p:nvPicPr>
          <p:cNvPr id="8" name="Picture 8" descr="Chart, line chart&#10;&#10;Description automatically generated">
            <a:extLst>
              <a:ext uri="{FF2B5EF4-FFF2-40B4-BE49-F238E27FC236}">
                <a16:creationId xmlns:a16="http://schemas.microsoft.com/office/drawing/2014/main" id="{B0129E14-9E5F-47C1-A998-3F936BAB2A67}"/>
              </a:ext>
            </a:extLst>
          </p:cNvPr>
          <p:cNvPicPr>
            <a:picLocks noChangeAspect="1"/>
          </p:cNvPicPr>
          <p:nvPr/>
        </p:nvPicPr>
        <p:blipFill>
          <a:blip r:embed="rId5"/>
          <a:stretch>
            <a:fillRect/>
          </a:stretch>
        </p:blipFill>
        <p:spPr>
          <a:xfrm>
            <a:off x="5814350" y="3957248"/>
            <a:ext cx="2743200" cy="2107252"/>
          </a:xfrm>
          <a:prstGeom prst="rect">
            <a:avLst/>
          </a:prstGeom>
        </p:spPr>
      </p:pic>
    </p:spTree>
    <p:extLst>
      <p:ext uri="{BB962C8B-B14F-4D97-AF65-F5344CB8AC3E}">
        <p14:creationId xmlns:p14="http://schemas.microsoft.com/office/powerpoint/2010/main" val="17943296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3">
            <a:extLst>
              <a:ext uri="{FF2B5EF4-FFF2-40B4-BE49-F238E27FC236}">
                <a16:creationId xmlns:a16="http://schemas.microsoft.com/office/drawing/2014/main" id="{BF332A5C-76CF-4B51-A36C-E1A83C9267C8}"/>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en-US" sz="18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D0F32F82-0051-4EDF-9BEB-79E614BBEB71}"/>
              </a:ext>
            </a:extLst>
          </p:cNvPr>
          <p:cNvSpPr txBox="1"/>
          <p:nvPr/>
        </p:nvSpPr>
        <p:spPr>
          <a:xfrm>
            <a:off x="6320161" y="622786"/>
            <a:ext cx="19398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2AEF7879-310E-4893-8F76-5327FB387C15}"/>
              </a:ext>
            </a:extLst>
          </p:cNvPr>
          <p:cNvSpPr txBox="1"/>
          <p:nvPr/>
        </p:nvSpPr>
        <p:spPr>
          <a:xfrm>
            <a:off x="9614536" y="621717"/>
            <a:ext cx="204737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 name="Rectangle 14">
            <a:extLst>
              <a:ext uri="{FF2B5EF4-FFF2-40B4-BE49-F238E27FC236}">
                <a16:creationId xmlns:a16="http://schemas.microsoft.com/office/drawing/2014/main" id="{7924563D-FAE2-4C2E-88EA-D3814467BB97}"/>
              </a:ext>
            </a:extLst>
          </p:cNvPr>
          <p:cNvSpPr>
            <a:spLocks noChangeArrowheads="1"/>
          </p:cNvSpPr>
          <p:nvPr/>
        </p:nvSpPr>
        <p:spPr bwMode="auto">
          <a:xfrm>
            <a:off x="828554" y="1007942"/>
            <a:ext cx="407337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a:latin typeface="Times New Roman"/>
                <a:cs typeface="Times New Roman"/>
              </a:rPr>
              <a:t>500 Epoch</a:t>
            </a:r>
            <a:endParaRPr kumimoji="0" lang="en-US" altLang="en-US" sz="2000" b="1" i="0" u="none" strike="noStrike" cap="none" normalizeH="0" baseline="0">
              <a:ln>
                <a:noFill/>
              </a:ln>
              <a:solidFill>
                <a:schemeClr val="tx1"/>
              </a:solidFill>
              <a:effectLst/>
              <a:latin typeface="Times New Roman"/>
              <a:cs typeface="Times New Roman"/>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0.0247</a:t>
            </a:r>
            <a:r>
              <a:rPr kumimoji="0" lang="en-US" altLang="en-US" sz="2000" b="0" i="1" u="none" strike="noStrike" cap="none" normalizeH="0" baseline="0">
                <a:ln>
                  <a:noFill/>
                </a:ln>
                <a:effectLst/>
                <a:latin typeface="Times New Roman"/>
                <a:ea typeface="Calibri" panose="020F0502020204030204" pitchFamily="34" charset="0"/>
                <a:cs typeface="Times New Roman"/>
              </a:rPr>
              <a:t> </a:t>
            </a:r>
            <a:r>
              <a:rPr lang="en-US" altLang="en-US" sz="2000" i="1">
                <a:latin typeface="Times New Roman"/>
                <a:ea typeface="Calibri" panose="020F0502020204030204" pitchFamily="34" charset="0"/>
                <a:cs typeface="Times New Roman"/>
              </a:rPr>
              <a:t>Final Accuracy Training	= 88.86</a:t>
            </a: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a:t>
            </a:r>
            <a:r>
              <a:rPr kumimoji="0" lang="en-US" altLang="en-US" sz="2000" b="0" i="1" u="none" strike="noStrike" cap="none" normalizeH="0" baseline="0" err="1">
                <a:ln>
                  <a:noFill/>
                </a:ln>
                <a:effectLst/>
                <a:latin typeface="Times New Roman"/>
                <a:ea typeface="Calibri" panose="020F0502020204030204" pitchFamily="34" charset="0"/>
                <a:cs typeface="Times New Roman"/>
              </a:rPr>
              <a:t>Final</a:t>
            </a:r>
            <a:r>
              <a:rPr kumimoji="0" lang="en-US" altLang="en-US" sz="2000" b="0" i="1" u="none" strike="noStrike" cap="none" normalizeH="0" baseline="0">
                <a:ln>
                  <a:noFill/>
                </a:ln>
                <a:effectLst/>
                <a:latin typeface="Times New Roman"/>
                <a:ea typeface="Calibri" panose="020F0502020204030204" pitchFamily="34" charset="0"/>
                <a:cs typeface="Times New Roman"/>
              </a:rPr>
              <a:t> Loss Testing	= </a:t>
            </a:r>
            <a:r>
              <a:rPr lang="en-US" altLang="en-US" sz="2000" i="1">
                <a:latin typeface="Times New Roman"/>
                <a:ea typeface="Calibri" panose="020F0502020204030204" pitchFamily="34" charset="0"/>
                <a:cs typeface="Times New Roman"/>
              </a:rPr>
              <a:t>0.0375</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a:lnSpc>
                <a:spcPct val="100000"/>
              </a:lnSpc>
              <a:spcBef>
                <a:spcPct val="0"/>
              </a:spcBef>
              <a:spcAft>
                <a:spcPct val="0"/>
              </a:spcAft>
              <a:buClrTx/>
              <a:buSzTx/>
              <a:buFontTx/>
              <a:buNone/>
              <a:tabLst/>
            </a:pP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a:t>
            </a:r>
            <a:r>
              <a:rPr lang="en-US" altLang="en-US" sz="2000" i="1">
                <a:latin typeface="Times New Roman"/>
                <a:ea typeface="Calibri" panose="020F0502020204030204" pitchFamily="34" charset="0"/>
                <a:cs typeface="Times New Roman"/>
              </a:rPr>
              <a:t>39.64</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11" descr="Chart&#10;&#10;Description automatically generated">
            <a:extLst>
              <a:ext uri="{FF2B5EF4-FFF2-40B4-BE49-F238E27FC236}">
                <a16:creationId xmlns:a16="http://schemas.microsoft.com/office/drawing/2014/main" id="{3BDBB186-5F7C-43AB-AD74-67FCBF6DA7CA}"/>
              </a:ext>
            </a:extLst>
          </p:cNvPr>
          <p:cNvPicPr>
            <a:picLocks noChangeAspect="1"/>
          </p:cNvPicPr>
          <p:nvPr/>
        </p:nvPicPr>
        <p:blipFill>
          <a:blip r:embed="rId2"/>
          <a:stretch>
            <a:fillRect/>
          </a:stretch>
        </p:blipFill>
        <p:spPr>
          <a:xfrm>
            <a:off x="5843286" y="1037979"/>
            <a:ext cx="2743200" cy="2102764"/>
          </a:xfrm>
          <a:prstGeom prst="rect">
            <a:avLst/>
          </a:prstGeom>
        </p:spPr>
      </p:pic>
      <p:pic>
        <p:nvPicPr>
          <p:cNvPr id="12" name="Picture 14" descr="Chart&#10;&#10;Description automatically generated">
            <a:extLst>
              <a:ext uri="{FF2B5EF4-FFF2-40B4-BE49-F238E27FC236}">
                <a16:creationId xmlns:a16="http://schemas.microsoft.com/office/drawing/2014/main" id="{39BFCFDC-D5D4-4DBC-B2EE-0F210A5D681C}"/>
              </a:ext>
            </a:extLst>
          </p:cNvPr>
          <p:cNvPicPr>
            <a:picLocks noChangeAspect="1"/>
          </p:cNvPicPr>
          <p:nvPr/>
        </p:nvPicPr>
        <p:blipFill>
          <a:blip r:embed="rId3"/>
          <a:stretch>
            <a:fillRect/>
          </a:stretch>
        </p:blipFill>
        <p:spPr>
          <a:xfrm>
            <a:off x="8785185" y="1014621"/>
            <a:ext cx="2743200" cy="2149481"/>
          </a:xfrm>
          <a:prstGeom prst="rect">
            <a:avLst/>
          </a:prstGeom>
        </p:spPr>
      </p:pic>
      <p:sp>
        <p:nvSpPr>
          <p:cNvPr id="25" name="Rectangle 14">
            <a:extLst>
              <a:ext uri="{FF2B5EF4-FFF2-40B4-BE49-F238E27FC236}">
                <a16:creationId xmlns:a16="http://schemas.microsoft.com/office/drawing/2014/main" id="{EE67FF8F-E7E6-4F8A-8A3B-21F45660D934}"/>
              </a:ext>
            </a:extLst>
          </p:cNvPr>
          <p:cNvSpPr>
            <a:spLocks noChangeArrowheads="1"/>
          </p:cNvSpPr>
          <p:nvPr/>
        </p:nvSpPr>
        <p:spPr bwMode="auto">
          <a:xfrm>
            <a:off x="828553" y="3557265"/>
            <a:ext cx="40733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a:latin typeface="Times New Roman"/>
                <a:cs typeface="Times New Roman"/>
              </a:rPr>
              <a:t>1000 Epoch</a:t>
            </a:r>
            <a:endParaRPr kumimoji="0" lang="en-US" altLang="en-US" sz="2000" b="1" i="0" u="none" strike="noStrike" cap="none" normalizeH="0" baseline="0">
              <a:ln>
                <a:noFill/>
              </a:ln>
              <a:solidFill>
                <a:schemeClr val="tx1"/>
              </a:solidFill>
              <a:effectLst/>
              <a:latin typeface="Times New Roman"/>
              <a:cs typeface="Times New Roman"/>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0.028</a:t>
            </a:r>
            <a:r>
              <a:rPr kumimoji="0" lang="en-US" altLang="en-US" sz="2000" b="0" i="1" u="none" strike="noStrike" cap="none" normalizeH="0" baseline="0">
                <a:ln>
                  <a:noFill/>
                </a:ln>
                <a:effectLst/>
                <a:latin typeface="Times New Roman"/>
                <a:ea typeface="Calibri" panose="020F0502020204030204" pitchFamily="34" charset="0"/>
                <a:cs typeface="Times New Roman"/>
              </a:rPr>
              <a:t> </a:t>
            </a:r>
            <a:r>
              <a:rPr lang="en-US" altLang="en-US" sz="2000" i="1">
                <a:latin typeface="Times New Roman"/>
                <a:ea typeface="Calibri" panose="020F0502020204030204" pitchFamily="34" charset="0"/>
                <a:cs typeface="Times New Roman"/>
              </a:rPr>
              <a:t>Final Accuracy Training	= 85.61</a:t>
            </a: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a:t>
            </a:r>
            <a:r>
              <a:rPr kumimoji="0" lang="en-US" altLang="en-US" sz="2000" b="0" i="1" u="none" strike="noStrike" cap="none" normalizeH="0" baseline="0" err="1">
                <a:ln>
                  <a:noFill/>
                </a:ln>
                <a:effectLst/>
                <a:latin typeface="Times New Roman"/>
                <a:ea typeface="Calibri" panose="020F0502020204030204" pitchFamily="34" charset="0"/>
                <a:cs typeface="Times New Roman"/>
              </a:rPr>
              <a:t>Final</a:t>
            </a:r>
            <a:r>
              <a:rPr kumimoji="0" lang="en-US" altLang="en-US" sz="2000" b="0" i="1" u="none" strike="noStrike" cap="none" normalizeH="0" baseline="0">
                <a:ln>
                  <a:noFill/>
                </a:ln>
                <a:effectLst/>
                <a:latin typeface="Times New Roman"/>
                <a:ea typeface="Calibri" panose="020F0502020204030204" pitchFamily="34" charset="0"/>
                <a:cs typeface="Times New Roman"/>
              </a:rPr>
              <a:t> Loss Testing	= </a:t>
            </a:r>
            <a:r>
              <a:rPr lang="en-US" altLang="en-US" sz="2000" i="1">
                <a:latin typeface="Times New Roman"/>
                <a:ea typeface="Calibri" panose="020F0502020204030204" pitchFamily="34" charset="0"/>
                <a:cs typeface="Times New Roman"/>
              </a:rPr>
              <a:t>0.0397</a:t>
            </a:r>
          </a:p>
          <a:p>
            <a:pPr marL="0" marR="0" lvl="0" indent="0" algn="l" defTabSz="914400">
              <a:lnSpc>
                <a:spcPct val="100000"/>
              </a:lnSpc>
              <a:spcBef>
                <a:spcPct val="0"/>
              </a:spcBef>
              <a:spcAft>
                <a:spcPct val="0"/>
              </a:spcAft>
              <a:buClrTx/>
              <a:buSzTx/>
              <a:buFontTx/>
              <a:buNone/>
              <a:tabLst/>
            </a:pP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a:t>
            </a:r>
            <a:r>
              <a:rPr lang="en-US" altLang="en-US" sz="2000" i="1">
                <a:latin typeface="Times New Roman"/>
                <a:ea typeface="Calibri" panose="020F0502020204030204" pitchFamily="34" charset="0"/>
                <a:cs typeface="Times New Roman"/>
              </a:rPr>
              <a:t>39.46</a:t>
            </a:r>
            <a:endParaRPr lang="en-US"/>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27" name="Picture 2" descr="Chart&#10;&#10;Description automatically generated">
            <a:extLst>
              <a:ext uri="{FF2B5EF4-FFF2-40B4-BE49-F238E27FC236}">
                <a16:creationId xmlns:a16="http://schemas.microsoft.com/office/drawing/2014/main" id="{7387E3E8-EE4C-4EF6-BF04-4CDBDDF82131}"/>
              </a:ext>
            </a:extLst>
          </p:cNvPr>
          <p:cNvPicPr>
            <a:picLocks noChangeAspect="1"/>
          </p:cNvPicPr>
          <p:nvPr/>
        </p:nvPicPr>
        <p:blipFill>
          <a:blip r:embed="rId4"/>
          <a:stretch>
            <a:fillRect/>
          </a:stretch>
        </p:blipFill>
        <p:spPr>
          <a:xfrm>
            <a:off x="5843286" y="3278626"/>
            <a:ext cx="2743200" cy="2193471"/>
          </a:xfrm>
          <a:prstGeom prst="rect">
            <a:avLst/>
          </a:prstGeom>
        </p:spPr>
      </p:pic>
      <p:pic>
        <p:nvPicPr>
          <p:cNvPr id="29" name="Picture 3" descr="Chart&#10;&#10;Description automatically generated">
            <a:extLst>
              <a:ext uri="{FF2B5EF4-FFF2-40B4-BE49-F238E27FC236}">
                <a16:creationId xmlns:a16="http://schemas.microsoft.com/office/drawing/2014/main" id="{B8863B21-7BA2-4922-9030-6440618636D6}"/>
              </a:ext>
            </a:extLst>
          </p:cNvPr>
          <p:cNvPicPr>
            <a:picLocks noChangeAspect="1"/>
          </p:cNvPicPr>
          <p:nvPr/>
        </p:nvPicPr>
        <p:blipFill>
          <a:blip r:embed="rId5"/>
          <a:stretch>
            <a:fillRect/>
          </a:stretch>
        </p:blipFill>
        <p:spPr>
          <a:xfrm>
            <a:off x="8777867" y="3294540"/>
            <a:ext cx="2750518" cy="2161642"/>
          </a:xfrm>
          <a:prstGeom prst="rect">
            <a:avLst/>
          </a:prstGeom>
        </p:spPr>
      </p:pic>
    </p:spTree>
    <p:extLst>
      <p:ext uri="{BB962C8B-B14F-4D97-AF65-F5344CB8AC3E}">
        <p14:creationId xmlns:p14="http://schemas.microsoft.com/office/powerpoint/2010/main" val="3459761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3">
            <a:extLst>
              <a:ext uri="{FF2B5EF4-FFF2-40B4-BE49-F238E27FC236}">
                <a16:creationId xmlns:a16="http://schemas.microsoft.com/office/drawing/2014/main" id="{BF332A5C-76CF-4B51-A36C-E1A83C9267C8}"/>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en-US" sz="18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D0F32F82-0051-4EDF-9BEB-79E614BBEB71}"/>
              </a:ext>
            </a:extLst>
          </p:cNvPr>
          <p:cNvSpPr txBox="1"/>
          <p:nvPr/>
        </p:nvSpPr>
        <p:spPr>
          <a:xfrm>
            <a:off x="6096000" y="659320"/>
            <a:ext cx="19398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2AEF7879-310E-4893-8F76-5327FB387C15}"/>
              </a:ext>
            </a:extLst>
          </p:cNvPr>
          <p:cNvSpPr txBox="1"/>
          <p:nvPr/>
        </p:nvSpPr>
        <p:spPr>
          <a:xfrm>
            <a:off x="9354654" y="664851"/>
            <a:ext cx="204737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 name="Rectangle 14">
            <a:extLst>
              <a:ext uri="{FF2B5EF4-FFF2-40B4-BE49-F238E27FC236}">
                <a16:creationId xmlns:a16="http://schemas.microsoft.com/office/drawing/2014/main" id="{7924563D-FAE2-4C2E-88EA-D3814467BB97}"/>
              </a:ext>
            </a:extLst>
          </p:cNvPr>
          <p:cNvSpPr>
            <a:spLocks noChangeArrowheads="1"/>
          </p:cNvSpPr>
          <p:nvPr/>
        </p:nvSpPr>
        <p:spPr bwMode="auto">
          <a:xfrm>
            <a:off x="973237" y="1171493"/>
            <a:ext cx="407337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a:latin typeface="Times New Roman"/>
                <a:cs typeface="Times New Roman"/>
              </a:rPr>
              <a:t>2000 Epoch</a:t>
            </a:r>
            <a:endParaRPr kumimoji="0" lang="en-US" altLang="en-US" sz="2000" b="1" i="0" u="none" strike="noStrike" cap="none" normalizeH="0" baseline="0">
              <a:ln>
                <a:noFill/>
              </a:ln>
              <a:solidFill>
                <a:schemeClr val="tx1"/>
              </a:solidFill>
              <a:effectLst/>
              <a:latin typeface="Times New Roman"/>
              <a:cs typeface="Times New Roman"/>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0.0266 </a:t>
            </a:r>
          </a:p>
          <a:p>
            <a:pPr defTabSz="914400"/>
            <a:r>
              <a:rPr lang="en-US" altLang="en-US" sz="2000" i="1">
                <a:latin typeface="Times New Roman"/>
                <a:ea typeface="Calibri" panose="020F0502020204030204" pitchFamily="34" charset="0"/>
                <a:cs typeface="Times New Roman"/>
              </a:rPr>
              <a:t>Final Accuracy Training	= 90.60</a:t>
            </a: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a:t>
            </a:r>
            <a:r>
              <a:rPr kumimoji="0" lang="en-US" altLang="en-US" sz="2000" b="0" i="1" u="none" strike="noStrike" cap="none" normalizeH="0" baseline="0" err="1">
                <a:ln>
                  <a:noFill/>
                </a:ln>
                <a:effectLst/>
                <a:latin typeface="Times New Roman"/>
                <a:ea typeface="Calibri" panose="020F0502020204030204" pitchFamily="34" charset="0"/>
                <a:cs typeface="Times New Roman"/>
              </a:rPr>
              <a:t>Final</a:t>
            </a:r>
            <a:r>
              <a:rPr kumimoji="0" lang="en-US" altLang="en-US" sz="2000" b="0" i="1" u="none" strike="noStrike" cap="none" normalizeH="0" baseline="0">
                <a:ln>
                  <a:noFill/>
                </a:ln>
                <a:effectLst/>
                <a:latin typeface="Times New Roman"/>
                <a:ea typeface="Calibri" panose="020F0502020204030204" pitchFamily="34" charset="0"/>
                <a:cs typeface="Times New Roman"/>
              </a:rPr>
              <a:t> Loss Testing	= </a:t>
            </a:r>
            <a:r>
              <a:rPr lang="en-US" altLang="en-US" sz="2000" i="1">
                <a:latin typeface="Times New Roman"/>
                <a:ea typeface="Calibri" panose="020F0502020204030204" pitchFamily="34" charset="0"/>
                <a:cs typeface="Times New Roman"/>
              </a:rPr>
              <a:t>0.0398</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a:lnSpc>
                <a:spcPct val="100000"/>
              </a:lnSpc>
              <a:spcBef>
                <a:spcPct val="0"/>
              </a:spcBef>
              <a:spcAft>
                <a:spcPct val="0"/>
              </a:spcAft>
              <a:buClrTx/>
              <a:buSzTx/>
              <a:buFontTx/>
              <a:buNone/>
              <a:tabLst/>
            </a:pPr>
            <a:r>
              <a:rPr lang="en-US" altLang="en-US" sz="2000" i="1">
                <a:latin typeface="Times New Roman"/>
                <a:ea typeface="Calibri" panose="020F0502020204030204" pitchFamily="34" charset="0"/>
                <a:cs typeface="Times New Roman"/>
              </a:rPr>
              <a:t>Final</a:t>
            </a:r>
            <a:r>
              <a:rPr kumimoji="0" lang="en-US" altLang="en-US" sz="2000" b="0" i="1" u="none" strike="noStrike" cap="none" normalizeH="0" baseline="0">
                <a:ln>
                  <a:noFill/>
                </a:ln>
                <a:effectLst/>
                <a:latin typeface="Times New Roman"/>
                <a:ea typeface="Calibri" panose="020F0502020204030204" pitchFamily="34" charset="0"/>
                <a:cs typeface="Times New Roman"/>
              </a:rPr>
              <a:t> Accuracy Testing	= </a:t>
            </a:r>
            <a:r>
              <a:rPr lang="en-US" altLang="en-US" sz="2000" i="1">
                <a:latin typeface="Times New Roman"/>
                <a:ea typeface="Calibri" panose="020F0502020204030204" pitchFamily="34" charset="0"/>
                <a:cs typeface="Times New Roman"/>
              </a:rPr>
              <a:t>39.44</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4" descr="Chart, histogram&#10;&#10;Description automatically generated">
            <a:extLst>
              <a:ext uri="{FF2B5EF4-FFF2-40B4-BE49-F238E27FC236}">
                <a16:creationId xmlns:a16="http://schemas.microsoft.com/office/drawing/2014/main" id="{21C227DF-E0E0-4E2A-8731-7742FEB60D62}"/>
              </a:ext>
            </a:extLst>
          </p:cNvPr>
          <p:cNvPicPr>
            <a:picLocks noChangeAspect="1"/>
          </p:cNvPicPr>
          <p:nvPr/>
        </p:nvPicPr>
        <p:blipFill>
          <a:blip r:embed="rId2"/>
          <a:stretch>
            <a:fillRect/>
          </a:stretch>
        </p:blipFill>
        <p:spPr>
          <a:xfrm>
            <a:off x="5563565" y="1077210"/>
            <a:ext cx="2743200" cy="2158494"/>
          </a:xfrm>
          <a:prstGeom prst="rect">
            <a:avLst/>
          </a:prstGeom>
        </p:spPr>
      </p:pic>
      <p:pic>
        <p:nvPicPr>
          <p:cNvPr id="5" name="Picture 5" descr="Chart&#10;&#10;Description automatically generated">
            <a:extLst>
              <a:ext uri="{FF2B5EF4-FFF2-40B4-BE49-F238E27FC236}">
                <a16:creationId xmlns:a16="http://schemas.microsoft.com/office/drawing/2014/main" id="{1D9F6996-95B9-4DEA-98CE-0A391BB66393}"/>
              </a:ext>
            </a:extLst>
          </p:cNvPr>
          <p:cNvPicPr>
            <a:picLocks noChangeAspect="1"/>
          </p:cNvPicPr>
          <p:nvPr/>
        </p:nvPicPr>
        <p:blipFill>
          <a:blip r:embed="rId3"/>
          <a:stretch>
            <a:fillRect/>
          </a:stretch>
        </p:blipFill>
        <p:spPr>
          <a:xfrm>
            <a:off x="8534400" y="1072757"/>
            <a:ext cx="2743200" cy="2167400"/>
          </a:xfrm>
          <a:prstGeom prst="rect">
            <a:avLst/>
          </a:prstGeom>
        </p:spPr>
      </p:pic>
    </p:spTree>
    <p:extLst>
      <p:ext uri="{BB962C8B-B14F-4D97-AF65-F5344CB8AC3E}">
        <p14:creationId xmlns:p14="http://schemas.microsoft.com/office/powerpoint/2010/main" val="2476973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911994" y="160242"/>
            <a:ext cx="10515600" cy="1325563"/>
          </a:xfrm>
        </p:spPr>
        <p:txBody>
          <a:bodyPr>
            <a:normAutofit/>
          </a:bodyPr>
          <a:lstStyle/>
          <a:p>
            <a:r>
              <a:rPr lang="en-US" sz="3600" b="1">
                <a:latin typeface="+mn-lt"/>
              </a:rPr>
              <a:t>VARIASI JUMLAH NEURON HIDDEN LAYER</a:t>
            </a:r>
            <a:endParaRPr lang="id-ID" sz="3600" b="1">
              <a:latin typeface="+mn-lt"/>
            </a:endParaRPr>
          </a:p>
        </p:txBody>
      </p:sp>
      <p:sp>
        <p:nvSpPr>
          <p:cNvPr id="13" name="Rectangle 13">
            <a:extLst>
              <a:ext uri="{FF2B5EF4-FFF2-40B4-BE49-F238E27FC236}">
                <a16:creationId xmlns:a16="http://schemas.microsoft.com/office/drawing/2014/main" id="{BF332A5C-76CF-4B51-A36C-E1A83C9267C8}"/>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4">
            <a:extLst>
              <a:ext uri="{FF2B5EF4-FFF2-40B4-BE49-F238E27FC236}">
                <a16:creationId xmlns:a16="http://schemas.microsoft.com/office/drawing/2014/main" id="{B500DCC4-BC77-4428-8661-3472A5A18ED7}"/>
              </a:ext>
            </a:extLst>
          </p:cNvPr>
          <p:cNvSpPr>
            <a:spLocks noChangeArrowheads="1"/>
          </p:cNvSpPr>
          <p:nvPr/>
        </p:nvSpPr>
        <p:spPr bwMode="auto">
          <a:xfrm>
            <a:off x="963329" y="1661551"/>
            <a:ext cx="38129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Neuron Hidden Layer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a:latin typeface="Times New Roman" panose="02020603050405020304" pitchFamily="18" charset="0"/>
                <a:ea typeface="Calibri" panose="020F0502020204030204" pitchFamily="34" charset="0"/>
                <a:cs typeface="Times New Roman" panose="02020603050405020304" pitchFamily="18" charset="0"/>
              </a:rPr>
              <a:t>Final Accuracy Training	= 79.36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t>
            </a:r>
            <a:r>
              <a:rPr kumimoji="0" lang="en-US" altLang="en-US"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Loss Testing	= 0.17</a:t>
            </a:r>
            <a:b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Accuracy</a:t>
            </a:r>
            <a:r>
              <a:rPr lang="en-US" altLang="en-US" i="1">
                <a:latin typeface="Times New Roman" panose="02020603050405020304" pitchFamily="18" charset="0"/>
                <a:ea typeface="Calibri" panose="020F0502020204030204" pitchFamily="34" charset="0"/>
                <a:cs typeface="Times New Roman" panose="02020603050405020304" pitchFamily="18" charset="0"/>
              </a:rPr>
              <a:t> Testing</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82.80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b="0" i="1" u="none" strike="noStrike" cap="none" normalizeH="0" baseline="0">
              <a:ln>
                <a:noFill/>
              </a:ln>
              <a:solidFill>
                <a:schemeClr val="tx1"/>
              </a:solidFill>
              <a:effectLst/>
            </a:endParaRPr>
          </a:p>
        </p:txBody>
      </p:sp>
      <p:sp>
        <p:nvSpPr>
          <p:cNvPr id="18" name="TextBox 17">
            <a:extLst>
              <a:ext uri="{FF2B5EF4-FFF2-40B4-BE49-F238E27FC236}">
                <a16:creationId xmlns:a16="http://schemas.microsoft.com/office/drawing/2014/main" id="{0D07E3AA-9676-4B96-9CAD-95C756058EF2}"/>
              </a:ext>
            </a:extLst>
          </p:cNvPr>
          <p:cNvSpPr txBox="1"/>
          <p:nvPr/>
        </p:nvSpPr>
        <p:spPr>
          <a:xfrm>
            <a:off x="5640404" y="1141377"/>
            <a:ext cx="194430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89F47457-77D6-4E29-9532-3578015A0460}"/>
              </a:ext>
            </a:extLst>
          </p:cNvPr>
          <p:cNvSpPr txBox="1"/>
          <p:nvPr/>
        </p:nvSpPr>
        <p:spPr>
          <a:xfrm>
            <a:off x="9017221" y="1116473"/>
            <a:ext cx="167808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Rectangle 14">
            <a:extLst>
              <a:ext uri="{FF2B5EF4-FFF2-40B4-BE49-F238E27FC236}">
                <a16:creationId xmlns:a16="http://schemas.microsoft.com/office/drawing/2014/main" id="{E483AD60-16E3-4654-94D0-F61877B8746A}"/>
              </a:ext>
            </a:extLst>
          </p:cNvPr>
          <p:cNvSpPr>
            <a:spLocks noChangeArrowheads="1"/>
          </p:cNvSpPr>
          <p:nvPr/>
        </p:nvSpPr>
        <p:spPr bwMode="auto">
          <a:xfrm>
            <a:off x="940870" y="4213051"/>
            <a:ext cx="38129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7 Neuron Hidden Layer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a:latin typeface="Times New Roman" panose="02020603050405020304" pitchFamily="18" charset="0"/>
                <a:ea typeface="Calibri" panose="020F0502020204030204" pitchFamily="34" charset="0"/>
                <a:cs typeface="Times New Roman" panose="02020603050405020304" pitchFamily="18" charset="0"/>
              </a:rPr>
              <a:t>Final Accuracy Training	= 90.60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Testing		= 0.08</a:t>
            </a:r>
            <a:b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Accuracy Testing	= 92.03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b="0" i="1" u="none" strike="noStrike" cap="none" normalizeH="0" baseline="0">
              <a:ln>
                <a:noFill/>
              </a:ln>
              <a:solidFill>
                <a:schemeClr val="tx1"/>
              </a:solidFill>
              <a:effectLst/>
            </a:endParaRPr>
          </a:p>
        </p:txBody>
      </p:sp>
      <p:pic>
        <p:nvPicPr>
          <p:cNvPr id="15" name="Picture 14">
            <a:extLst>
              <a:ext uri="{FF2B5EF4-FFF2-40B4-BE49-F238E27FC236}">
                <a16:creationId xmlns:a16="http://schemas.microsoft.com/office/drawing/2014/main" id="{A1B9FB33-3244-4460-A103-4E04CCCFDA53}"/>
              </a:ext>
            </a:extLst>
          </p:cNvPr>
          <p:cNvPicPr>
            <a:picLocks noChangeAspect="1"/>
          </p:cNvPicPr>
          <p:nvPr/>
        </p:nvPicPr>
        <p:blipFill>
          <a:blip r:embed="rId2"/>
          <a:stretch>
            <a:fillRect/>
          </a:stretch>
        </p:blipFill>
        <p:spPr>
          <a:xfrm>
            <a:off x="5042166" y="4037305"/>
            <a:ext cx="2905093" cy="2181441"/>
          </a:xfrm>
          <a:prstGeom prst="rect">
            <a:avLst/>
          </a:prstGeom>
        </p:spPr>
      </p:pic>
      <p:pic>
        <p:nvPicPr>
          <p:cNvPr id="16" name="Picture 15">
            <a:extLst>
              <a:ext uri="{FF2B5EF4-FFF2-40B4-BE49-F238E27FC236}">
                <a16:creationId xmlns:a16="http://schemas.microsoft.com/office/drawing/2014/main" id="{03BE4F3F-06CB-4328-84F8-9A6B80704531}"/>
              </a:ext>
            </a:extLst>
          </p:cNvPr>
          <p:cNvPicPr>
            <a:picLocks noChangeAspect="1"/>
          </p:cNvPicPr>
          <p:nvPr/>
        </p:nvPicPr>
        <p:blipFill>
          <a:blip r:embed="rId3"/>
          <a:stretch>
            <a:fillRect/>
          </a:stretch>
        </p:blipFill>
        <p:spPr>
          <a:xfrm>
            <a:off x="8160752" y="4045148"/>
            <a:ext cx="2905094" cy="2181442"/>
          </a:xfrm>
          <a:prstGeom prst="rect">
            <a:avLst/>
          </a:prstGeom>
        </p:spPr>
      </p:pic>
      <p:pic>
        <p:nvPicPr>
          <p:cNvPr id="5" name="Picture 4">
            <a:extLst>
              <a:ext uri="{FF2B5EF4-FFF2-40B4-BE49-F238E27FC236}">
                <a16:creationId xmlns:a16="http://schemas.microsoft.com/office/drawing/2014/main" id="{2E41828F-2B14-41BC-9D36-E8690B39D203}"/>
              </a:ext>
            </a:extLst>
          </p:cNvPr>
          <p:cNvPicPr>
            <a:picLocks noChangeAspect="1"/>
          </p:cNvPicPr>
          <p:nvPr/>
        </p:nvPicPr>
        <p:blipFill>
          <a:blip r:embed="rId4"/>
          <a:stretch>
            <a:fillRect/>
          </a:stretch>
        </p:blipFill>
        <p:spPr>
          <a:xfrm>
            <a:off x="5042166" y="1510709"/>
            <a:ext cx="2912067" cy="2181441"/>
          </a:xfrm>
          <a:prstGeom prst="rect">
            <a:avLst/>
          </a:prstGeom>
        </p:spPr>
      </p:pic>
      <p:pic>
        <p:nvPicPr>
          <p:cNvPr id="9" name="Picture 8">
            <a:extLst>
              <a:ext uri="{FF2B5EF4-FFF2-40B4-BE49-F238E27FC236}">
                <a16:creationId xmlns:a16="http://schemas.microsoft.com/office/drawing/2014/main" id="{2D8CDA0B-C5A2-4E9F-AE4B-16AC877F5062}"/>
              </a:ext>
            </a:extLst>
          </p:cNvPr>
          <p:cNvPicPr>
            <a:picLocks noChangeAspect="1"/>
          </p:cNvPicPr>
          <p:nvPr/>
        </p:nvPicPr>
        <p:blipFill>
          <a:blip r:embed="rId5"/>
          <a:stretch>
            <a:fillRect/>
          </a:stretch>
        </p:blipFill>
        <p:spPr>
          <a:xfrm>
            <a:off x="8160752" y="1493376"/>
            <a:ext cx="2905093" cy="2191929"/>
          </a:xfrm>
          <a:prstGeom prst="rect">
            <a:avLst/>
          </a:prstGeom>
        </p:spPr>
      </p:pic>
    </p:spTree>
    <p:extLst>
      <p:ext uri="{BB962C8B-B14F-4D97-AF65-F5344CB8AC3E}">
        <p14:creationId xmlns:p14="http://schemas.microsoft.com/office/powerpoint/2010/main" val="1894922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14">
            <a:extLst>
              <a:ext uri="{FF2B5EF4-FFF2-40B4-BE49-F238E27FC236}">
                <a16:creationId xmlns:a16="http://schemas.microsoft.com/office/drawing/2014/main" id="{AB27D604-16BE-4080-8F9C-889998B46ACA}"/>
              </a:ext>
            </a:extLst>
          </p:cNvPr>
          <p:cNvSpPr>
            <a:spLocks noChangeArrowheads="1"/>
          </p:cNvSpPr>
          <p:nvPr/>
        </p:nvSpPr>
        <p:spPr bwMode="auto">
          <a:xfrm>
            <a:off x="992205" y="1464420"/>
            <a:ext cx="38129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17 Neuron Hidden Layer</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a:latin typeface="Times New Roman" panose="02020603050405020304" pitchFamily="18" charset="0"/>
                <a:ea typeface="Calibri" panose="020F0502020204030204" pitchFamily="34" charset="0"/>
                <a:cs typeface="Times New Roman" panose="02020603050405020304" pitchFamily="18" charset="0"/>
              </a:rPr>
              <a:t>Final Accuracy Training	= 95.37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Testing		= 0.05</a:t>
            </a:r>
            <a:b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Accuracy Testing	= 92.90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b="0" i="1" u="none" strike="noStrike" cap="none" normalizeH="0" baseline="0">
              <a:ln>
                <a:noFill/>
              </a:ln>
              <a:solidFill>
                <a:schemeClr val="tx1"/>
              </a:solidFill>
              <a:effectLst/>
            </a:endParaRPr>
          </a:p>
        </p:txBody>
      </p:sp>
      <p:sp>
        <p:nvSpPr>
          <p:cNvPr id="18" name="TextBox 17">
            <a:extLst>
              <a:ext uri="{FF2B5EF4-FFF2-40B4-BE49-F238E27FC236}">
                <a16:creationId xmlns:a16="http://schemas.microsoft.com/office/drawing/2014/main" id="{0D07E3AA-9676-4B96-9CAD-95C756058EF2}"/>
              </a:ext>
            </a:extLst>
          </p:cNvPr>
          <p:cNvSpPr txBox="1"/>
          <p:nvPr/>
        </p:nvSpPr>
        <p:spPr>
          <a:xfrm>
            <a:off x="5573029" y="1002756"/>
            <a:ext cx="194430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89F47457-77D6-4E29-9532-3578015A0460}"/>
              </a:ext>
            </a:extLst>
          </p:cNvPr>
          <p:cNvSpPr txBox="1"/>
          <p:nvPr/>
        </p:nvSpPr>
        <p:spPr>
          <a:xfrm>
            <a:off x="9084599" y="996645"/>
            <a:ext cx="167808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Rectangle 14">
            <a:extLst>
              <a:ext uri="{FF2B5EF4-FFF2-40B4-BE49-F238E27FC236}">
                <a16:creationId xmlns:a16="http://schemas.microsoft.com/office/drawing/2014/main" id="{76A1F184-A671-4842-86EF-693F04FCD4B8}"/>
              </a:ext>
            </a:extLst>
          </p:cNvPr>
          <p:cNvSpPr>
            <a:spLocks noChangeArrowheads="1"/>
          </p:cNvSpPr>
          <p:nvPr/>
        </p:nvSpPr>
        <p:spPr bwMode="auto">
          <a:xfrm>
            <a:off x="992205" y="4075330"/>
            <a:ext cx="38129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31 Neuron Hidden Layer</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a:latin typeface="Times New Roman" panose="02020603050405020304" pitchFamily="18" charset="0"/>
                <a:ea typeface="Calibri" panose="020F0502020204030204" pitchFamily="34" charset="0"/>
                <a:cs typeface="Times New Roman" panose="02020603050405020304" pitchFamily="18" charset="0"/>
              </a:rPr>
              <a:t>Final Accuracy Training	= 97.19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Testing		= 0.04</a:t>
            </a:r>
            <a:b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Accuracy Testing	= 94.33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b="0" i="1" u="none" strike="noStrike" cap="none" normalizeH="0" baseline="0">
              <a:ln>
                <a:noFill/>
              </a:ln>
              <a:solidFill>
                <a:schemeClr val="tx1"/>
              </a:solidFill>
              <a:effectLst/>
            </a:endParaRPr>
          </a:p>
        </p:txBody>
      </p:sp>
      <p:pic>
        <p:nvPicPr>
          <p:cNvPr id="3" name="Picture 2">
            <a:extLst>
              <a:ext uri="{FF2B5EF4-FFF2-40B4-BE49-F238E27FC236}">
                <a16:creationId xmlns:a16="http://schemas.microsoft.com/office/drawing/2014/main" id="{132FD23D-DBF7-4250-BDE6-D816B28757F2}"/>
              </a:ext>
            </a:extLst>
          </p:cNvPr>
          <p:cNvPicPr>
            <a:picLocks noChangeAspect="1"/>
          </p:cNvPicPr>
          <p:nvPr/>
        </p:nvPicPr>
        <p:blipFill>
          <a:blip r:embed="rId2"/>
          <a:stretch>
            <a:fillRect/>
          </a:stretch>
        </p:blipFill>
        <p:spPr>
          <a:xfrm>
            <a:off x="5093501" y="3935628"/>
            <a:ext cx="2903360" cy="2171028"/>
          </a:xfrm>
          <a:prstGeom prst="rect">
            <a:avLst/>
          </a:prstGeom>
        </p:spPr>
      </p:pic>
      <p:pic>
        <p:nvPicPr>
          <p:cNvPr id="5" name="Picture 4">
            <a:extLst>
              <a:ext uri="{FF2B5EF4-FFF2-40B4-BE49-F238E27FC236}">
                <a16:creationId xmlns:a16="http://schemas.microsoft.com/office/drawing/2014/main" id="{48A044D5-F7EF-4468-A696-C726D98BD066}"/>
              </a:ext>
            </a:extLst>
          </p:cNvPr>
          <p:cNvPicPr>
            <a:picLocks noChangeAspect="1"/>
          </p:cNvPicPr>
          <p:nvPr/>
        </p:nvPicPr>
        <p:blipFill>
          <a:blip r:embed="rId3"/>
          <a:stretch>
            <a:fillRect/>
          </a:stretch>
        </p:blipFill>
        <p:spPr>
          <a:xfrm>
            <a:off x="8232826" y="3925213"/>
            <a:ext cx="2882621" cy="2181443"/>
          </a:xfrm>
          <a:prstGeom prst="rect">
            <a:avLst/>
          </a:prstGeom>
        </p:spPr>
      </p:pic>
      <p:pic>
        <p:nvPicPr>
          <p:cNvPr id="7" name="Picture 6">
            <a:extLst>
              <a:ext uri="{FF2B5EF4-FFF2-40B4-BE49-F238E27FC236}">
                <a16:creationId xmlns:a16="http://schemas.microsoft.com/office/drawing/2014/main" id="{FC5A356F-F1F8-43DD-9A4E-617CA251B160}"/>
              </a:ext>
            </a:extLst>
          </p:cNvPr>
          <p:cNvPicPr>
            <a:picLocks noChangeAspect="1"/>
          </p:cNvPicPr>
          <p:nvPr/>
        </p:nvPicPr>
        <p:blipFill>
          <a:blip r:embed="rId4"/>
          <a:stretch>
            <a:fillRect/>
          </a:stretch>
        </p:blipFill>
        <p:spPr>
          <a:xfrm>
            <a:off x="5093502" y="1408066"/>
            <a:ext cx="2886032" cy="2169715"/>
          </a:xfrm>
          <a:prstGeom prst="rect">
            <a:avLst/>
          </a:prstGeom>
        </p:spPr>
      </p:pic>
      <p:pic>
        <p:nvPicPr>
          <p:cNvPr id="11" name="Picture 10">
            <a:extLst>
              <a:ext uri="{FF2B5EF4-FFF2-40B4-BE49-F238E27FC236}">
                <a16:creationId xmlns:a16="http://schemas.microsoft.com/office/drawing/2014/main" id="{A7FCBDD8-43E6-4ED8-BDAA-8B854C2F2DC7}"/>
              </a:ext>
            </a:extLst>
          </p:cNvPr>
          <p:cNvPicPr>
            <a:picLocks noChangeAspect="1"/>
          </p:cNvPicPr>
          <p:nvPr/>
        </p:nvPicPr>
        <p:blipFill>
          <a:blip r:embed="rId5"/>
          <a:stretch>
            <a:fillRect/>
          </a:stretch>
        </p:blipFill>
        <p:spPr>
          <a:xfrm>
            <a:off x="8232826" y="1385897"/>
            <a:ext cx="2926008" cy="2191884"/>
          </a:xfrm>
          <a:prstGeom prst="rect">
            <a:avLst/>
          </a:prstGeom>
        </p:spPr>
      </p:pic>
    </p:spTree>
    <p:extLst>
      <p:ext uri="{BB962C8B-B14F-4D97-AF65-F5344CB8AC3E}">
        <p14:creationId xmlns:p14="http://schemas.microsoft.com/office/powerpoint/2010/main" val="15134592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605DA39-E900-44C8-8ED4-5D4E3538A90B}"/>
              </a:ext>
            </a:extLst>
          </p:cNvPr>
          <p:cNvPicPr>
            <a:picLocks noChangeAspect="1"/>
          </p:cNvPicPr>
          <p:nvPr/>
        </p:nvPicPr>
        <p:blipFill>
          <a:blip r:embed="rId2"/>
          <a:stretch>
            <a:fillRect/>
          </a:stretch>
        </p:blipFill>
        <p:spPr>
          <a:xfrm>
            <a:off x="5203774" y="1952706"/>
            <a:ext cx="2646561" cy="2080177"/>
          </a:xfrm>
          <a:prstGeom prst="rect">
            <a:avLst/>
          </a:prstGeom>
        </p:spPr>
      </p:pic>
      <p:sp>
        <p:nvSpPr>
          <p:cNvPr id="4" name="Rectangle 14">
            <a:extLst>
              <a:ext uri="{FF2B5EF4-FFF2-40B4-BE49-F238E27FC236}">
                <a16:creationId xmlns:a16="http://schemas.microsoft.com/office/drawing/2014/main" id="{6F869465-35EF-4B76-B8B5-2825CC489831}"/>
              </a:ext>
            </a:extLst>
          </p:cNvPr>
          <p:cNvSpPr>
            <a:spLocks noChangeArrowheads="1"/>
          </p:cNvSpPr>
          <p:nvPr/>
        </p:nvSpPr>
        <p:spPr bwMode="auto">
          <a:xfrm>
            <a:off x="538977" y="2093891"/>
            <a:ext cx="40733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0.1 Alpha</a:t>
            </a:r>
            <a:endParaRPr lang="en-US"/>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90.6</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0.08</a:t>
            </a:r>
            <a:br>
              <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a:t>
            </a:r>
            <a:r>
              <a:rPr lang="en-US" altLang="en-US" sz="2000" i="1">
                <a:latin typeface="Times New Roman"/>
                <a:ea typeface="Calibri" panose="020F0502020204030204" pitchFamily="34" charset="0"/>
                <a:cs typeface="Times New Roman"/>
              </a:rPr>
              <a:t>92.03</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5" name="Picture 5" descr="Chart&#10;&#10;Description automatically generated">
            <a:extLst>
              <a:ext uri="{FF2B5EF4-FFF2-40B4-BE49-F238E27FC236}">
                <a16:creationId xmlns:a16="http://schemas.microsoft.com/office/drawing/2014/main" id="{0D475486-BB9C-4BA9-ACE2-F7143209F780}"/>
              </a:ext>
            </a:extLst>
          </p:cNvPr>
          <p:cNvPicPr>
            <a:picLocks noChangeAspect="1"/>
          </p:cNvPicPr>
          <p:nvPr/>
        </p:nvPicPr>
        <p:blipFill>
          <a:blip r:embed="rId3"/>
          <a:stretch>
            <a:fillRect/>
          </a:stretch>
        </p:blipFill>
        <p:spPr>
          <a:xfrm>
            <a:off x="8370498" y="1952706"/>
            <a:ext cx="2650378" cy="2080177"/>
          </a:xfrm>
          <a:prstGeom prst="rect">
            <a:avLst/>
          </a:prstGeom>
        </p:spPr>
      </p:pic>
      <p:sp>
        <p:nvSpPr>
          <p:cNvPr id="6" name="Rectangle 14">
            <a:extLst>
              <a:ext uri="{FF2B5EF4-FFF2-40B4-BE49-F238E27FC236}">
                <a16:creationId xmlns:a16="http://schemas.microsoft.com/office/drawing/2014/main" id="{4585EC86-4803-48C3-AD3C-13A39C1CFABC}"/>
              </a:ext>
            </a:extLst>
          </p:cNvPr>
          <p:cNvSpPr>
            <a:spLocks noChangeArrowheads="1"/>
          </p:cNvSpPr>
          <p:nvPr/>
        </p:nvSpPr>
        <p:spPr bwMode="auto">
          <a:xfrm>
            <a:off x="538977" y="4419338"/>
            <a:ext cx="40733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0.2 Alpha</a:t>
            </a:r>
            <a:endParaRPr lang="en-US"/>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0.18</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63.99</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0.42</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a:lnSpc>
                <a:spcPct val="100000"/>
              </a:lnSpc>
              <a:spcBef>
                <a:spcPct val="0"/>
              </a:spcBef>
              <a:spcAft>
                <a:spcPct val="0"/>
              </a:spcAft>
              <a:buClrTx/>
              <a:buSzTx/>
              <a:buFontTx/>
              <a:buNone/>
              <a:tabLst/>
            </a:pPr>
            <a:r>
              <a:rPr lang="en-US" altLang="en-US" sz="2000" i="1">
                <a:latin typeface="Times New Roman"/>
                <a:ea typeface="Calibri" panose="020F0502020204030204" pitchFamily="34" charset="0"/>
                <a:cs typeface="Times New Roman"/>
              </a:rPr>
              <a:t>Final Accuracy Testing</a:t>
            </a:r>
            <a:r>
              <a:rPr kumimoji="0" lang="en-US" altLang="en-US" sz="2000" b="0" i="1" u="none" strike="noStrike" cap="none" normalizeH="0" baseline="0">
                <a:ln>
                  <a:noFill/>
                </a:ln>
                <a:effectLst/>
                <a:latin typeface="Times New Roman"/>
                <a:ea typeface="Calibri" panose="020F0502020204030204" pitchFamily="34" charset="0"/>
                <a:cs typeface="Times New Roman"/>
              </a:rPr>
              <a:t>	= </a:t>
            </a:r>
            <a:r>
              <a:rPr lang="en-US" altLang="en-US" sz="2000" i="1">
                <a:latin typeface="Times New Roman"/>
                <a:ea typeface="Calibri" panose="020F0502020204030204" pitchFamily="34" charset="0"/>
                <a:cs typeface="Times New Roman"/>
              </a:rPr>
              <a:t>63.37</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7" name="Picture 7" descr="Chart&#10;&#10;Description automatically generated">
            <a:extLst>
              <a:ext uri="{FF2B5EF4-FFF2-40B4-BE49-F238E27FC236}">
                <a16:creationId xmlns:a16="http://schemas.microsoft.com/office/drawing/2014/main" id="{145E93CB-7BE3-46EA-B3D8-2F857A493F83}"/>
              </a:ext>
            </a:extLst>
          </p:cNvPr>
          <p:cNvPicPr>
            <a:picLocks noChangeAspect="1"/>
          </p:cNvPicPr>
          <p:nvPr/>
        </p:nvPicPr>
        <p:blipFill>
          <a:blip r:embed="rId4"/>
          <a:stretch>
            <a:fillRect/>
          </a:stretch>
        </p:blipFill>
        <p:spPr>
          <a:xfrm>
            <a:off x="5195504" y="4419339"/>
            <a:ext cx="2646561" cy="2075434"/>
          </a:xfrm>
          <a:prstGeom prst="rect">
            <a:avLst/>
          </a:prstGeom>
        </p:spPr>
      </p:pic>
      <p:pic>
        <p:nvPicPr>
          <p:cNvPr id="8" name="Picture 8">
            <a:extLst>
              <a:ext uri="{FF2B5EF4-FFF2-40B4-BE49-F238E27FC236}">
                <a16:creationId xmlns:a16="http://schemas.microsoft.com/office/drawing/2014/main" id="{02D6093B-F05B-4F5B-BCBF-76E21B4DA353}"/>
              </a:ext>
            </a:extLst>
          </p:cNvPr>
          <p:cNvPicPr>
            <a:picLocks noChangeAspect="1"/>
          </p:cNvPicPr>
          <p:nvPr/>
        </p:nvPicPr>
        <p:blipFill>
          <a:blip r:embed="rId5"/>
          <a:stretch>
            <a:fillRect/>
          </a:stretch>
        </p:blipFill>
        <p:spPr>
          <a:xfrm>
            <a:off x="8370497" y="4419338"/>
            <a:ext cx="2646561" cy="2084366"/>
          </a:xfrm>
          <a:prstGeom prst="rect">
            <a:avLst/>
          </a:prstGeom>
        </p:spPr>
      </p:pic>
      <p:sp>
        <p:nvSpPr>
          <p:cNvPr id="9" name="Title 1">
            <a:extLst>
              <a:ext uri="{FF2B5EF4-FFF2-40B4-BE49-F238E27FC236}">
                <a16:creationId xmlns:a16="http://schemas.microsoft.com/office/drawing/2014/main" id="{4238C384-4060-4B45-8C68-7C138383330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VARIASI LEARNING RATE</a:t>
            </a:r>
            <a:endParaRPr lang="id-ID" b="1">
              <a:latin typeface="+mn-lt"/>
            </a:endParaRPr>
          </a:p>
        </p:txBody>
      </p:sp>
      <p:sp>
        <p:nvSpPr>
          <p:cNvPr id="13" name="TextBox 12">
            <a:extLst>
              <a:ext uri="{FF2B5EF4-FFF2-40B4-BE49-F238E27FC236}">
                <a16:creationId xmlns:a16="http://schemas.microsoft.com/office/drawing/2014/main" id="{86FF00A0-EBCF-4595-8A9D-77433286CF34}"/>
              </a:ext>
            </a:extLst>
          </p:cNvPr>
          <p:cNvSpPr txBox="1"/>
          <p:nvPr/>
        </p:nvSpPr>
        <p:spPr>
          <a:xfrm>
            <a:off x="5728354" y="1583374"/>
            <a:ext cx="19398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AD06264F-176B-4822-94D5-4DA750C3589C}"/>
              </a:ext>
            </a:extLst>
          </p:cNvPr>
          <p:cNvSpPr txBox="1"/>
          <p:nvPr/>
        </p:nvSpPr>
        <p:spPr>
          <a:xfrm>
            <a:off x="8938780" y="1579260"/>
            <a:ext cx="204737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175654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2081772"/>
            <a:ext cx="5543746" cy="3857115"/>
          </a:xfrm>
        </p:spPr>
        <p:txBody>
          <a:bodyPr>
            <a:normAutofit/>
          </a:bodyPr>
          <a:lstStyle/>
          <a:p>
            <a:pPr marL="0" marR="0" indent="0" algn="just">
              <a:lnSpc>
                <a:spcPct val="150000"/>
              </a:lnSpc>
              <a:spcBef>
                <a:spcPts val="0"/>
              </a:spcBef>
              <a:spcAft>
                <a:spcPts val="0"/>
              </a:spcAft>
              <a:buNone/>
            </a:pPr>
            <a:r>
              <a:rPr lang="id-ID" sz="1800">
                <a:effectLst/>
                <a:latin typeface="Times New Roman" panose="02020603050405020304" pitchFamily="18" charset="0"/>
                <a:ea typeface="Calibri" panose="020F0502020204030204" pitchFamily="34" charset="0"/>
                <a:cs typeface="Times New Roman" panose="02020603050405020304" pitchFamily="18" charset="0"/>
              </a:rPr>
              <a:t>Cara kerja dari sebuah neuron adalah akan bereaksi apabila potensial listrik mencapai suatu batasan tertentu. Neuron akan menjumlahkan sinyal yang masuk melalui dendrite yang dikalikan dengan pembobot sinapsis. Proses pembelajaran terjadi dengan perubahan yang terjadi pada sinapsis. Sinyal yang masuk akan dijumlahkan dan dikonversi dengan suatu fungsi aktivitas yang kemudian akan mengeluarkan suatu sinyal pemicu yang dialirkan ke neuron lain.</a:t>
            </a:r>
          </a:p>
        </p:txBody>
      </p:sp>
      <p:pic>
        <p:nvPicPr>
          <p:cNvPr id="5" name="Picture 4" descr="Sel saraf - Wikipedia bahasa Indonesia, ensiklopedia bebas">
            <a:extLst>
              <a:ext uri="{FF2B5EF4-FFF2-40B4-BE49-F238E27FC236}">
                <a16:creationId xmlns:a16="http://schemas.microsoft.com/office/drawing/2014/main" id="{5A39C09B-CCAA-4174-8B29-53C8BE00C3F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4311" y="2276077"/>
            <a:ext cx="4677877" cy="252692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itle 1">
            <a:extLst>
              <a:ext uri="{FF2B5EF4-FFF2-40B4-BE49-F238E27FC236}">
                <a16:creationId xmlns:a16="http://schemas.microsoft.com/office/drawing/2014/main" id="{28E39175-0562-4957-901F-DE3828B2FDAA}"/>
              </a:ext>
            </a:extLst>
          </p:cNvPr>
          <p:cNvSpPr txBox="1">
            <a:spLocks/>
          </p:cNvSpPr>
          <p:nvPr/>
        </p:nvSpPr>
        <p:spPr>
          <a:xfrm>
            <a:off x="838200" y="9216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DASAR TEORI</a:t>
            </a:r>
            <a:endParaRPr lang="id-ID" b="1">
              <a:latin typeface="+mn-lt"/>
            </a:endParaRPr>
          </a:p>
        </p:txBody>
      </p:sp>
    </p:spTree>
    <p:extLst>
      <p:ext uri="{BB962C8B-B14F-4D97-AF65-F5344CB8AC3E}">
        <p14:creationId xmlns:p14="http://schemas.microsoft.com/office/powerpoint/2010/main" val="525489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14FB9F49-FB1D-421F-A4C2-B46BCBF9FB05}"/>
              </a:ext>
            </a:extLst>
          </p:cNvPr>
          <p:cNvPicPr>
            <a:picLocks noChangeAspect="1"/>
          </p:cNvPicPr>
          <p:nvPr/>
        </p:nvPicPr>
        <p:blipFill>
          <a:blip r:embed="rId2"/>
          <a:stretch>
            <a:fillRect/>
          </a:stretch>
        </p:blipFill>
        <p:spPr>
          <a:xfrm>
            <a:off x="4985383" y="553948"/>
            <a:ext cx="2801157" cy="2499136"/>
          </a:xfrm>
          <a:prstGeom prst="rect">
            <a:avLst/>
          </a:prstGeom>
        </p:spPr>
      </p:pic>
      <p:sp>
        <p:nvSpPr>
          <p:cNvPr id="3" name="Rectangle 14">
            <a:extLst>
              <a:ext uri="{FF2B5EF4-FFF2-40B4-BE49-F238E27FC236}">
                <a16:creationId xmlns:a16="http://schemas.microsoft.com/office/drawing/2014/main" id="{37E35343-F26B-46D7-9DA4-B460029D2D33}"/>
              </a:ext>
            </a:extLst>
          </p:cNvPr>
          <p:cNvSpPr>
            <a:spLocks noChangeArrowheads="1"/>
          </p:cNvSpPr>
          <p:nvPr/>
        </p:nvSpPr>
        <p:spPr bwMode="auto">
          <a:xfrm>
            <a:off x="674225" y="246171"/>
            <a:ext cx="407337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0.15 Alpha</a:t>
            </a:r>
            <a:endParaRPr lang="en-US"/>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90.56</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lvl="0"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0.08</a:t>
            </a:r>
            <a:br>
              <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a:t>
            </a:r>
            <a:r>
              <a:rPr lang="en-US" altLang="en-US" sz="2000" i="1">
                <a:latin typeface="Times New Roman"/>
                <a:ea typeface="Calibri" panose="020F0502020204030204" pitchFamily="34" charset="0"/>
                <a:cs typeface="Times New Roman"/>
              </a:rPr>
              <a:t>91.43 </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4" name="Picture 3" descr="Graphical user interface&#10;&#10;Description automatically generated">
            <a:extLst>
              <a:ext uri="{FF2B5EF4-FFF2-40B4-BE49-F238E27FC236}">
                <a16:creationId xmlns:a16="http://schemas.microsoft.com/office/drawing/2014/main" id="{FDAB3AFD-D903-4117-B7A7-89CD595832EE}"/>
              </a:ext>
            </a:extLst>
          </p:cNvPr>
          <p:cNvPicPr>
            <a:picLocks noChangeAspect="1"/>
          </p:cNvPicPr>
          <p:nvPr/>
        </p:nvPicPr>
        <p:blipFill>
          <a:blip r:embed="rId3"/>
          <a:stretch>
            <a:fillRect/>
          </a:stretch>
        </p:blipFill>
        <p:spPr>
          <a:xfrm>
            <a:off x="8655542" y="542776"/>
            <a:ext cx="2793300" cy="2510308"/>
          </a:xfrm>
          <a:prstGeom prst="rect">
            <a:avLst/>
          </a:prstGeom>
        </p:spPr>
      </p:pic>
      <p:sp>
        <p:nvSpPr>
          <p:cNvPr id="17" name="Rectangle 14">
            <a:extLst>
              <a:ext uri="{FF2B5EF4-FFF2-40B4-BE49-F238E27FC236}">
                <a16:creationId xmlns:a16="http://schemas.microsoft.com/office/drawing/2014/main" id="{751E6562-A677-464B-AAFC-EB39DFDC8FBA}"/>
              </a:ext>
            </a:extLst>
          </p:cNvPr>
          <p:cNvSpPr>
            <a:spLocks noChangeArrowheads="1"/>
          </p:cNvSpPr>
          <p:nvPr/>
        </p:nvSpPr>
        <p:spPr bwMode="auto">
          <a:xfrm>
            <a:off x="674224" y="3937637"/>
            <a:ext cx="407337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0.05 Alpha</a:t>
            </a:r>
            <a:endParaRPr lang="en-US"/>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0.02</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90.67</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lvl="0"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0.07</a:t>
            </a:r>
            <a:br>
              <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a:t>
            </a:r>
            <a:r>
              <a:rPr lang="en-US" altLang="en-US" sz="2000" i="1">
                <a:latin typeface="Times New Roman"/>
                <a:ea typeface="Calibri" panose="020F0502020204030204" pitchFamily="34" charset="0"/>
                <a:cs typeface="Times New Roman"/>
              </a:rPr>
              <a:t>92.93 </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6" name="Picture 5">
            <a:extLst>
              <a:ext uri="{FF2B5EF4-FFF2-40B4-BE49-F238E27FC236}">
                <a16:creationId xmlns:a16="http://schemas.microsoft.com/office/drawing/2014/main" id="{B51EF6DF-F19A-4C43-9AF0-0EBE6BBC478B}"/>
              </a:ext>
            </a:extLst>
          </p:cNvPr>
          <p:cNvPicPr>
            <a:picLocks noChangeAspect="1"/>
          </p:cNvPicPr>
          <p:nvPr/>
        </p:nvPicPr>
        <p:blipFill>
          <a:blip r:embed="rId4"/>
          <a:stretch>
            <a:fillRect/>
          </a:stretch>
        </p:blipFill>
        <p:spPr>
          <a:xfrm>
            <a:off x="4976641" y="3672589"/>
            <a:ext cx="2801157" cy="2497336"/>
          </a:xfrm>
          <a:prstGeom prst="rect">
            <a:avLst/>
          </a:prstGeom>
        </p:spPr>
      </p:pic>
      <p:pic>
        <p:nvPicPr>
          <p:cNvPr id="7" name="Picture 6">
            <a:extLst>
              <a:ext uri="{FF2B5EF4-FFF2-40B4-BE49-F238E27FC236}">
                <a16:creationId xmlns:a16="http://schemas.microsoft.com/office/drawing/2014/main" id="{734EAB8B-D2AD-43C8-9576-AAB844A2E07F}"/>
              </a:ext>
            </a:extLst>
          </p:cNvPr>
          <p:cNvPicPr>
            <a:picLocks noChangeAspect="1"/>
          </p:cNvPicPr>
          <p:nvPr/>
        </p:nvPicPr>
        <p:blipFill>
          <a:blip r:embed="rId5"/>
          <a:stretch>
            <a:fillRect/>
          </a:stretch>
        </p:blipFill>
        <p:spPr>
          <a:xfrm>
            <a:off x="8655543" y="3672588"/>
            <a:ext cx="2801158" cy="2500318"/>
          </a:xfrm>
          <a:prstGeom prst="rect">
            <a:avLst/>
          </a:prstGeom>
        </p:spPr>
      </p:pic>
    </p:spTree>
    <p:extLst>
      <p:ext uri="{BB962C8B-B14F-4D97-AF65-F5344CB8AC3E}">
        <p14:creationId xmlns:p14="http://schemas.microsoft.com/office/powerpoint/2010/main" val="2527331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605DA39-E900-44C8-8ED4-5D4E3538A90B}"/>
              </a:ext>
            </a:extLst>
          </p:cNvPr>
          <p:cNvPicPr>
            <a:picLocks noChangeAspect="1"/>
          </p:cNvPicPr>
          <p:nvPr/>
        </p:nvPicPr>
        <p:blipFill>
          <a:blip r:embed="rId2"/>
          <a:stretch>
            <a:fillRect/>
          </a:stretch>
        </p:blipFill>
        <p:spPr>
          <a:xfrm>
            <a:off x="5197033" y="1690688"/>
            <a:ext cx="2832046" cy="2225967"/>
          </a:xfrm>
          <a:prstGeom prst="rect">
            <a:avLst/>
          </a:prstGeom>
        </p:spPr>
      </p:pic>
      <p:sp>
        <p:nvSpPr>
          <p:cNvPr id="4" name="Rectangle 14">
            <a:extLst>
              <a:ext uri="{FF2B5EF4-FFF2-40B4-BE49-F238E27FC236}">
                <a16:creationId xmlns:a16="http://schemas.microsoft.com/office/drawing/2014/main" id="{6F869465-35EF-4B76-B8B5-2825CC489831}"/>
              </a:ext>
            </a:extLst>
          </p:cNvPr>
          <p:cNvSpPr>
            <a:spLocks noChangeArrowheads="1"/>
          </p:cNvSpPr>
          <p:nvPr/>
        </p:nvSpPr>
        <p:spPr bwMode="auto">
          <a:xfrm>
            <a:off x="538977" y="1478339"/>
            <a:ext cx="407337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NO MOMENTUM</a:t>
            </a:r>
          </a:p>
          <a:p>
            <a:pPr defTabSz="914400"/>
            <a:r>
              <a:rPr lang="en-US" altLang="en-US" sz="2000" i="1">
                <a:latin typeface="Times New Roman"/>
                <a:cs typeface="Times New Roman"/>
              </a:rPr>
              <a:t>Final</a:t>
            </a:r>
            <a:r>
              <a:rPr kumimoji="0" lang="en-US" altLang="en-US" sz="2000" b="0" i="1" u="none" strike="noStrike" cap="none" normalizeH="0" baseline="0">
                <a:ln>
                  <a:noFill/>
                </a:ln>
                <a:effectLst/>
                <a:latin typeface="Times New Roman"/>
                <a:ea typeface="Calibri" panose="020F0502020204030204" pitchFamily="34" charset="0"/>
                <a:cs typeface="Times New Roman"/>
              </a:rPr>
              <a:t> Loss Training	= </a:t>
            </a:r>
            <a:r>
              <a:rPr lang="en-US" altLang="en-US" sz="2000" i="1">
                <a:latin typeface="Times New Roman"/>
                <a:ea typeface="Calibri" panose="020F0502020204030204" pitchFamily="34" charset="0"/>
                <a:cs typeface="Times New Roman"/>
              </a:rPr>
              <a:t>0.03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90.6</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0.08</a:t>
            </a:r>
            <a:br>
              <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a:t>
            </a:r>
            <a:r>
              <a:rPr lang="en-US" altLang="en-US" sz="2000" i="1">
                <a:latin typeface="Times New Roman"/>
                <a:ea typeface="Calibri" panose="020F0502020204030204" pitchFamily="34" charset="0"/>
                <a:cs typeface="Times New Roman"/>
              </a:rPr>
              <a:t>92.03</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5" name="Picture 5" descr="Chart&#10;&#10;Description automatically generated">
            <a:extLst>
              <a:ext uri="{FF2B5EF4-FFF2-40B4-BE49-F238E27FC236}">
                <a16:creationId xmlns:a16="http://schemas.microsoft.com/office/drawing/2014/main" id="{0D475486-BB9C-4BA9-ACE2-F7143209F780}"/>
              </a:ext>
            </a:extLst>
          </p:cNvPr>
          <p:cNvPicPr>
            <a:picLocks noChangeAspect="1"/>
          </p:cNvPicPr>
          <p:nvPr/>
        </p:nvPicPr>
        <p:blipFill>
          <a:blip r:embed="rId3"/>
          <a:stretch>
            <a:fillRect/>
          </a:stretch>
        </p:blipFill>
        <p:spPr>
          <a:xfrm>
            <a:off x="8327193" y="1690688"/>
            <a:ext cx="2829663" cy="2220891"/>
          </a:xfrm>
          <a:prstGeom prst="rect">
            <a:avLst/>
          </a:prstGeom>
        </p:spPr>
      </p:pic>
      <p:sp>
        <p:nvSpPr>
          <p:cNvPr id="6" name="Rectangle 14">
            <a:extLst>
              <a:ext uri="{FF2B5EF4-FFF2-40B4-BE49-F238E27FC236}">
                <a16:creationId xmlns:a16="http://schemas.microsoft.com/office/drawing/2014/main" id="{4585EC86-4803-48C3-AD3C-13A39C1CFABC}"/>
              </a:ext>
            </a:extLst>
          </p:cNvPr>
          <p:cNvSpPr>
            <a:spLocks noChangeArrowheads="1"/>
          </p:cNvSpPr>
          <p:nvPr/>
        </p:nvSpPr>
        <p:spPr bwMode="auto">
          <a:xfrm>
            <a:off x="538977" y="4265450"/>
            <a:ext cx="407337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0.2 Momentum</a:t>
            </a:r>
            <a:endParaRPr lang="en-US"/>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90.71</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0.08</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a:lnSpc>
                <a:spcPct val="100000"/>
              </a:lnSpc>
              <a:spcBef>
                <a:spcPct val="0"/>
              </a:spcBef>
              <a:spcAft>
                <a:spcPct val="0"/>
              </a:spcAft>
              <a:buClrTx/>
              <a:buSzTx/>
              <a:buFontTx/>
              <a:buNone/>
              <a:tabLst/>
            </a:pPr>
            <a:r>
              <a:rPr lang="en-US" altLang="en-US" sz="2000" i="1">
                <a:latin typeface="Times New Roman"/>
                <a:ea typeface="Calibri" panose="020F0502020204030204" pitchFamily="34" charset="0"/>
                <a:cs typeface="Times New Roman"/>
              </a:rPr>
              <a:t>Final Accuracy Testing</a:t>
            </a:r>
            <a:r>
              <a:rPr kumimoji="0" lang="en-US" altLang="en-US" sz="2000" b="0" i="1" u="none" strike="noStrike" cap="none" normalizeH="0" baseline="0">
                <a:ln>
                  <a:noFill/>
                </a:ln>
                <a:effectLst/>
                <a:latin typeface="Times New Roman"/>
                <a:ea typeface="Calibri" panose="020F0502020204030204" pitchFamily="34" charset="0"/>
                <a:cs typeface="Times New Roman"/>
              </a:rPr>
              <a:t>		= </a:t>
            </a:r>
            <a:r>
              <a:rPr lang="en-US" altLang="en-US" sz="2000" i="1">
                <a:latin typeface="Times New Roman"/>
                <a:ea typeface="Calibri" panose="020F0502020204030204" pitchFamily="34" charset="0"/>
                <a:cs typeface="Times New Roman"/>
              </a:rPr>
              <a:t>91.57</a:t>
            </a:r>
            <a:endParaRPr lang="en-US" altLang="en-US" sz="2000" b="0" i="1" u="none" strike="noStrike" cap="none" normalizeH="0" baseline="0">
              <a:ln>
                <a:noFill/>
              </a:ln>
              <a:effectLst/>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4238C384-4060-4B45-8C68-7C138383330D}"/>
              </a:ext>
            </a:extLst>
          </p:cNvPr>
          <p:cNvSpPr txBox="1">
            <a:spLocks/>
          </p:cNvSpPr>
          <p:nvPr/>
        </p:nvSpPr>
        <p:spPr>
          <a:xfrm>
            <a:off x="538977" y="385593"/>
            <a:ext cx="10515600" cy="75140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VARIASI MOMENTUM</a:t>
            </a:r>
            <a:endParaRPr lang="id-ID" b="1">
              <a:latin typeface="+mn-lt"/>
            </a:endParaRPr>
          </a:p>
        </p:txBody>
      </p:sp>
      <p:pic>
        <p:nvPicPr>
          <p:cNvPr id="3" name="Picture 9" descr="Chart&#10;&#10;Description automatically generated">
            <a:extLst>
              <a:ext uri="{FF2B5EF4-FFF2-40B4-BE49-F238E27FC236}">
                <a16:creationId xmlns:a16="http://schemas.microsoft.com/office/drawing/2014/main" id="{F23F86FB-8541-43E6-B44F-8746A1C7B482}"/>
              </a:ext>
            </a:extLst>
          </p:cNvPr>
          <p:cNvPicPr>
            <a:picLocks noChangeAspect="1"/>
          </p:cNvPicPr>
          <p:nvPr/>
        </p:nvPicPr>
        <p:blipFill>
          <a:blip r:embed="rId4"/>
          <a:stretch>
            <a:fillRect/>
          </a:stretch>
        </p:blipFill>
        <p:spPr>
          <a:xfrm>
            <a:off x="8370425" y="4318091"/>
            <a:ext cx="2743200" cy="2137919"/>
          </a:xfrm>
          <a:prstGeom prst="rect">
            <a:avLst/>
          </a:prstGeom>
        </p:spPr>
      </p:pic>
      <p:pic>
        <p:nvPicPr>
          <p:cNvPr id="10" name="Picture 10" descr="Chart&#10;&#10;Description automatically generated">
            <a:extLst>
              <a:ext uri="{FF2B5EF4-FFF2-40B4-BE49-F238E27FC236}">
                <a16:creationId xmlns:a16="http://schemas.microsoft.com/office/drawing/2014/main" id="{966BB323-DC65-4AB9-9F5D-455846596352}"/>
              </a:ext>
            </a:extLst>
          </p:cNvPr>
          <p:cNvPicPr>
            <a:picLocks noChangeAspect="1"/>
          </p:cNvPicPr>
          <p:nvPr/>
        </p:nvPicPr>
        <p:blipFill>
          <a:blip r:embed="rId5"/>
          <a:stretch>
            <a:fillRect/>
          </a:stretch>
        </p:blipFill>
        <p:spPr>
          <a:xfrm>
            <a:off x="5197033" y="4320986"/>
            <a:ext cx="2743200" cy="2151421"/>
          </a:xfrm>
          <a:prstGeom prst="rect">
            <a:avLst/>
          </a:prstGeom>
        </p:spPr>
      </p:pic>
    </p:spTree>
    <p:extLst>
      <p:ext uri="{BB962C8B-B14F-4D97-AF65-F5344CB8AC3E}">
        <p14:creationId xmlns:p14="http://schemas.microsoft.com/office/powerpoint/2010/main" val="3559064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4">
            <a:extLst>
              <a:ext uri="{FF2B5EF4-FFF2-40B4-BE49-F238E27FC236}">
                <a16:creationId xmlns:a16="http://schemas.microsoft.com/office/drawing/2014/main" id="{37E35343-F26B-46D7-9DA4-B460029D2D33}"/>
              </a:ext>
            </a:extLst>
          </p:cNvPr>
          <p:cNvSpPr>
            <a:spLocks noChangeArrowheads="1"/>
          </p:cNvSpPr>
          <p:nvPr/>
        </p:nvSpPr>
        <p:spPr bwMode="auto">
          <a:xfrm>
            <a:off x="674225" y="962608"/>
            <a:ext cx="407337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0.4 Momentum</a:t>
            </a:r>
            <a:endParaRPr lang="en-US"/>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90.79</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0.08</a:t>
            </a:r>
            <a:br>
              <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a:t>
            </a:r>
            <a:r>
              <a:rPr lang="en-US" altLang="en-US" sz="2000" i="1">
                <a:latin typeface="Times New Roman"/>
                <a:ea typeface="Calibri" panose="020F0502020204030204" pitchFamily="34" charset="0"/>
                <a:cs typeface="Times New Roman"/>
              </a:rPr>
              <a:t>92.13</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sp>
        <p:nvSpPr>
          <p:cNvPr id="17" name="Rectangle 14">
            <a:extLst>
              <a:ext uri="{FF2B5EF4-FFF2-40B4-BE49-F238E27FC236}">
                <a16:creationId xmlns:a16="http://schemas.microsoft.com/office/drawing/2014/main" id="{751E6562-A677-464B-AAFC-EB39DFDC8FBA}"/>
              </a:ext>
            </a:extLst>
          </p:cNvPr>
          <p:cNvSpPr>
            <a:spLocks noChangeArrowheads="1"/>
          </p:cNvSpPr>
          <p:nvPr/>
        </p:nvSpPr>
        <p:spPr bwMode="auto">
          <a:xfrm>
            <a:off x="674224" y="3937637"/>
            <a:ext cx="407337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0.6 Momentum</a:t>
            </a:r>
            <a:endParaRPr lang="en-US"/>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91.03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0.08</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Testing</a:t>
            </a:r>
            <a:r>
              <a:rPr kumimoji="0" lang="en-US" altLang="en-US" sz="2000" b="0" i="1" u="none" strike="noStrike" cap="none" normalizeH="0" baseline="0">
                <a:ln>
                  <a:noFill/>
                </a:ln>
                <a:effectLst/>
                <a:latin typeface="Times New Roman"/>
                <a:ea typeface="Calibri" panose="020F0502020204030204" pitchFamily="34" charset="0"/>
                <a:cs typeface="Times New Roman"/>
              </a:rPr>
              <a:t>		= </a:t>
            </a:r>
            <a:r>
              <a:rPr lang="en-US" altLang="en-US" sz="2000" i="1">
                <a:latin typeface="Times New Roman"/>
                <a:ea typeface="Calibri" panose="020F0502020204030204" pitchFamily="34" charset="0"/>
                <a:cs typeface="Times New Roman"/>
              </a:rPr>
              <a:t>91.13</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5" name="Picture 7" descr="A picture containing chart&#10;&#10;Description automatically generated">
            <a:extLst>
              <a:ext uri="{FF2B5EF4-FFF2-40B4-BE49-F238E27FC236}">
                <a16:creationId xmlns:a16="http://schemas.microsoft.com/office/drawing/2014/main" id="{861BF8BF-8799-4A60-8DFF-F31A7865B3FD}"/>
              </a:ext>
            </a:extLst>
          </p:cNvPr>
          <p:cNvPicPr>
            <a:picLocks noChangeAspect="1"/>
          </p:cNvPicPr>
          <p:nvPr/>
        </p:nvPicPr>
        <p:blipFill>
          <a:blip r:embed="rId2"/>
          <a:stretch>
            <a:fillRect/>
          </a:stretch>
        </p:blipFill>
        <p:spPr>
          <a:xfrm>
            <a:off x="5370653" y="4048396"/>
            <a:ext cx="2743200" cy="2136009"/>
          </a:xfrm>
          <a:prstGeom prst="rect">
            <a:avLst/>
          </a:prstGeom>
        </p:spPr>
      </p:pic>
      <p:pic>
        <p:nvPicPr>
          <p:cNvPr id="8" name="Picture 8" descr="Chart&#10;&#10;Description automatically generated">
            <a:extLst>
              <a:ext uri="{FF2B5EF4-FFF2-40B4-BE49-F238E27FC236}">
                <a16:creationId xmlns:a16="http://schemas.microsoft.com/office/drawing/2014/main" id="{83F91CCD-B483-4749-86B9-EC2054ED5770}"/>
              </a:ext>
            </a:extLst>
          </p:cNvPr>
          <p:cNvPicPr>
            <a:picLocks noChangeAspect="1"/>
          </p:cNvPicPr>
          <p:nvPr/>
        </p:nvPicPr>
        <p:blipFill>
          <a:blip r:embed="rId3"/>
          <a:stretch>
            <a:fillRect/>
          </a:stretch>
        </p:blipFill>
        <p:spPr>
          <a:xfrm>
            <a:off x="8260824" y="4048970"/>
            <a:ext cx="2743200" cy="2148749"/>
          </a:xfrm>
          <a:prstGeom prst="rect">
            <a:avLst/>
          </a:prstGeom>
        </p:spPr>
      </p:pic>
      <p:pic>
        <p:nvPicPr>
          <p:cNvPr id="9" name="Picture 9" descr="Chart&#10;&#10;Description automatically generated">
            <a:extLst>
              <a:ext uri="{FF2B5EF4-FFF2-40B4-BE49-F238E27FC236}">
                <a16:creationId xmlns:a16="http://schemas.microsoft.com/office/drawing/2014/main" id="{F943CEC0-6D78-41DD-A395-8AA5210601C5}"/>
              </a:ext>
            </a:extLst>
          </p:cNvPr>
          <p:cNvPicPr>
            <a:picLocks noChangeAspect="1"/>
          </p:cNvPicPr>
          <p:nvPr/>
        </p:nvPicPr>
        <p:blipFill>
          <a:blip r:embed="rId4"/>
          <a:stretch>
            <a:fillRect/>
          </a:stretch>
        </p:blipFill>
        <p:spPr>
          <a:xfrm>
            <a:off x="8260824" y="1368600"/>
            <a:ext cx="2743200" cy="2183476"/>
          </a:xfrm>
          <a:prstGeom prst="rect">
            <a:avLst/>
          </a:prstGeom>
        </p:spPr>
      </p:pic>
      <p:pic>
        <p:nvPicPr>
          <p:cNvPr id="11" name="Picture 11" descr="Chart&#10;&#10;Description automatically generated">
            <a:extLst>
              <a:ext uri="{FF2B5EF4-FFF2-40B4-BE49-F238E27FC236}">
                <a16:creationId xmlns:a16="http://schemas.microsoft.com/office/drawing/2014/main" id="{9EEA5F48-8213-4D66-9039-EB278489C216}"/>
              </a:ext>
            </a:extLst>
          </p:cNvPr>
          <p:cNvPicPr>
            <a:picLocks noChangeAspect="1"/>
          </p:cNvPicPr>
          <p:nvPr/>
        </p:nvPicPr>
        <p:blipFill>
          <a:blip r:embed="rId5"/>
          <a:stretch>
            <a:fillRect/>
          </a:stretch>
        </p:blipFill>
        <p:spPr>
          <a:xfrm>
            <a:off x="5370653" y="1368600"/>
            <a:ext cx="2743200" cy="2139142"/>
          </a:xfrm>
          <a:prstGeom prst="rect">
            <a:avLst/>
          </a:prstGeom>
        </p:spPr>
      </p:pic>
    </p:spTree>
    <p:extLst>
      <p:ext uri="{BB962C8B-B14F-4D97-AF65-F5344CB8AC3E}">
        <p14:creationId xmlns:p14="http://schemas.microsoft.com/office/powerpoint/2010/main" val="42848985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FBD4AE7-E4FB-4770-9244-DEF4FB3DD16E}"/>
              </a:ext>
            </a:extLst>
          </p:cNvPr>
          <p:cNvGraphicFramePr>
            <a:graphicFrameLocks noGrp="1"/>
          </p:cNvGraphicFramePr>
          <p:nvPr>
            <p:extLst>
              <p:ext uri="{D42A27DB-BD31-4B8C-83A1-F6EECF244321}">
                <p14:modId xmlns:p14="http://schemas.microsoft.com/office/powerpoint/2010/main" val="3448600099"/>
              </p:ext>
            </p:extLst>
          </p:nvPr>
        </p:nvGraphicFramePr>
        <p:xfrm>
          <a:off x="1131621" y="462626"/>
          <a:ext cx="9928758" cy="5928684"/>
        </p:xfrm>
        <a:graphic>
          <a:graphicData uri="http://schemas.openxmlformats.org/drawingml/2006/table">
            <a:tbl>
              <a:tblPr firstRow="1" firstCol="1" bandRow="1">
                <a:tableStyleId>{9D7B26C5-4107-4FEC-AEDC-1716B250A1EF}</a:tableStyleId>
              </a:tblPr>
              <a:tblGrid>
                <a:gridCol w="3751694">
                  <a:extLst>
                    <a:ext uri="{9D8B030D-6E8A-4147-A177-3AD203B41FA5}">
                      <a16:colId xmlns:a16="http://schemas.microsoft.com/office/drawing/2014/main" val="707130877"/>
                    </a:ext>
                  </a:extLst>
                </a:gridCol>
                <a:gridCol w="6177064">
                  <a:extLst>
                    <a:ext uri="{9D8B030D-6E8A-4147-A177-3AD203B41FA5}">
                      <a16:colId xmlns:a16="http://schemas.microsoft.com/office/drawing/2014/main" val="2461291701"/>
                    </a:ext>
                  </a:extLst>
                </a:gridCol>
              </a:tblGrid>
              <a:tr h="200335">
                <a:tc>
                  <a:txBody>
                    <a:bodyPr/>
                    <a:lstStyle/>
                    <a:p>
                      <a:pPr marL="0" marR="0" indent="0" algn="ctr">
                        <a:lnSpc>
                          <a:spcPct val="115000"/>
                        </a:lnSpc>
                        <a:spcBef>
                          <a:spcPts val="450"/>
                        </a:spcBef>
                        <a:spcAft>
                          <a:spcPts val="0"/>
                        </a:spcAft>
                      </a:pPr>
                      <a:r>
                        <a:rPr lang="en-US" sz="1400">
                          <a:effectLst/>
                          <a:latin typeface="Times New Roman" panose="02020603050405020304" pitchFamily="18" charset="0"/>
                          <a:cs typeface="Times New Roman" panose="02020603050405020304" pitchFamily="18" charset="0"/>
                        </a:rPr>
                        <a:t>Nama</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tc>
                  <a:txBody>
                    <a:bodyPr/>
                    <a:lstStyle/>
                    <a:p>
                      <a:pPr marL="0" marR="0" indent="0" algn="ctr">
                        <a:lnSpc>
                          <a:spcPct val="115000"/>
                        </a:lnSpc>
                        <a:spcBef>
                          <a:spcPts val="450"/>
                        </a:spcBef>
                        <a:spcAft>
                          <a:spcPts val="0"/>
                        </a:spcAft>
                      </a:pPr>
                      <a:r>
                        <a:rPr lang="en-US" sz="1400">
                          <a:effectLst/>
                          <a:latin typeface="Times New Roman" panose="02020603050405020304" pitchFamily="18" charset="0"/>
                          <a:cs typeface="Times New Roman" panose="02020603050405020304" pitchFamily="18" charset="0"/>
                        </a:rPr>
                        <a:t>Deskripsi Tugas</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extLst>
                  <a:ext uri="{0D108BD9-81ED-4DB2-BD59-A6C34878D82A}">
                    <a16:rowId xmlns:a16="http://schemas.microsoft.com/office/drawing/2014/main" val="2907118175"/>
                  </a:ext>
                </a:extLst>
              </a:tr>
              <a:tr h="1457983">
                <a:tc>
                  <a:txBody>
                    <a:bodyPr/>
                    <a:lstStyle/>
                    <a:p>
                      <a:pPr marL="0" marR="0" indent="0">
                        <a:lnSpc>
                          <a:spcPct val="115000"/>
                        </a:lnSpc>
                        <a:spcBef>
                          <a:spcPts val="450"/>
                        </a:spcBef>
                        <a:spcAft>
                          <a:spcPts val="0"/>
                        </a:spcAft>
                      </a:pPr>
                      <a:r>
                        <a:rPr lang="en-US" sz="1400">
                          <a:effectLst/>
                          <a:latin typeface="Times New Roman" panose="02020603050405020304" pitchFamily="18" charset="0"/>
                          <a:cs typeface="Times New Roman" panose="02020603050405020304" pitchFamily="18" charset="0"/>
                        </a:rPr>
                        <a:t>Ahmad Akbar Habibilah</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tc>
                  <a:txBody>
                    <a:bodyPr/>
                    <a:lstStyle/>
                    <a:p>
                      <a:pPr marL="342900" marR="0" lvl="0" indent="-342900" algn="just">
                        <a:lnSpc>
                          <a:spcPct val="115000"/>
                        </a:lnSpc>
                        <a:spcBef>
                          <a:spcPts val="450"/>
                        </a:spcBef>
                        <a:spcAft>
                          <a:spcPts val="0"/>
                        </a:spcAft>
                        <a:buFont typeface="Symbol" panose="05050102010706020507" pitchFamily="18" charset="2"/>
                        <a:buChar char=""/>
                      </a:pPr>
                      <a:r>
                        <a:rPr lang="en-US" sz="1400">
                          <a:effectLst/>
                          <a:latin typeface="Times New Roman" panose="02020603050405020304" pitchFamily="18" charset="0"/>
                          <a:cs typeface="Times New Roman" panose="02020603050405020304" pitchFamily="18" charset="0"/>
                        </a:rPr>
                        <a:t>Mencari dataset </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en-US" sz="1400">
                          <a:effectLst/>
                          <a:latin typeface="Times New Roman" panose="02020603050405020304" pitchFamily="18" charset="0"/>
                          <a:cs typeface="Times New Roman" panose="02020603050405020304" pitchFamily="18" charset="0"/>
                        </a:rPr>
                        <a:t>Membuat kodingan metode normalisasi</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en-US" sz="1400">
                          <a:effectLst/>
                          <a:latin typeface="Times New Roman" panose="02020603050405020304" pitchFamily="18" charset="0"/>
                          <a:cs typeface="Times New Roman" panose="02020603050405020304" pitchFamily="18" charset="0"/>
                        </a:rPr>
                        <a:t>Mensimulasikan, mengambil hasil serta analisis variasi learning rate</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en-US" sz="1400">
                          <a:effectLst/>
                          <a:latin typeface="Times New Roman" panose="02020603050405020304" pitchFamily="18" charset="0"/>
                          <a:cs typeface="Times New Roman" panose="02020603050405020304" pitchFamily="18" charset="0"/>
                        </a:rPr>
                        <a:t>Membuat slide presentasi cara kerja backpropagation</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extLst>
                  <a:ext uri="{0D108BD9-81ED-4DB2-BD59-A6C34878D82A}">
                    <a16:rowId xmlns:a16="http://schemas.microsoft.com/office/drawing/2014/main" val="733207997"/>
                  </a:ext>
                </a:extLst>
              </a:tr>
              <a:tr h="1179879">
                <a:tc>
                  <a:txBody>
                    <a:bodyPr/>
                    <a:lstStyle/>
                    <a:p>
                      <a:pPr marL="0" marR="0" indent="0">
                        <a:lnSpc>
                          <a:spcPct val="115000"/>
                        </a:lnSpc>
                        <a:spcBef>
                          <a:spcPts val="450"/>
                        </a:spcBef>
                        <a:spcAft>
                          <a:spcPts val="0"/>
                        </a:spcAft>
                      </a:pPr>
                      <a:r>
                        <a:rPr lang="en-US" sz="1400">
                          <a:effectLst/>
                          <a:latin typeface="Times New Roman" panose="02020603050405020304" pitchFamily="18" charset="0"/>
                          <a:cs typeface="Times New Roman" panose="02020603050405020304" pitchFamily="18" charset="0"/>
                        </a:rPr>
                        <a:t>George</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tc>
                  <a:txBody>
                    <a:bodyPr/>
                    <a:lstStyle/>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Membuat kodingan metode inisialisasi </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Mensimulasikan </a:t>
                      </a:r>
                      <a:r>
                        <a:rPr lang="en-US" sz="1400">
                          <a:effectLst/>
                          <a:latin typeface="Times New Roman" panose="02020603050405020304" pitchFamily="18" charset="0"/>
                          <a:cs typeface="Times New Roman" panose="02020603050405020304" pitchFamily="18" charset="0"/>
                        </a:rPr>
                        <a:t>mengambil hasil serta analisis variasi momentum dan jumlah epoch</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Membuat slide presentasi variasi hyperparameter</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extLst>
                  <a:ext uri="{0D108BD9-81ED-4DB2-BD59-A6C34878D82A}">
                    <a16:rowId xmlns:a16="http://schemas.microsoft.com/office/drawing/2014/main" val="3126101239"/>
                  </a:ext>
                </a:extLst>
              </a:tr>
              <a:tr h="1457983">
                <a:tc>
                  <a:txBody>
                    <a:bodyPr/>
                    <a:lstStyle/>
                    <a:p>
                      <a:pPr marL="0" marR="0" indent="0">
                        <a:lnSpc>
                          <a:spcPct val="115000"/>
                        </a:lnSpc>
                        <a:spcBef>
                          <a:spcPts val="450"/>
                        </a:spcBef>
                        <a:spcAft>
                          <a:spcPts val="0"/>
                        </a:spcAft>
                      </a:pPr>
                      <a:r>
                        <a:rPr lang="en-US" sz="1400">
                          <a:effectLst/>
                          <a:latin typeface="Times New Roman" panose="02020603050405020304" pitchFamily="18" charset="0"/>
                          <a:cs typeface="Times New Roman" panose="02020603050405020304" pitchFamily="18" charset="0"/>
                        </a:rPr>
                        <a:t>Hansel Matthew</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tc>
                  <a:txBody>
                    <a:bodyPr/>
                    <a:lstStyle/>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Membuat kodingan forward pass dan backward pass</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Integrasi keseluruhan bagian kodingan</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en-US" sz="1400">
                          <a:effectLst/>
                          <a:latin typeface="Times New Roman" panose="02020603050405020304" pitchFamily="18" charset="0"/>
                          <a:cs typeface="Times New Roman" panose="02020603050405020304" pitchFamily="18" charset="0"/>
                        </a:rPr>
                        <a:t>Mensimulasikan, mengambil hasil serta analisis variasi metode inisialisasi</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Membuat slide presentasi dasar teori</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extLst>
                  <a:ext uri="{0D108BD9-81ED-4DB2-BD59-A6C34878D82A}">
                    <a16:rowId xmlns:a16="http://schemas.microsoft.com/office/drawing/2014/main" val="3666813055"/>
                  </a:ext>
                </a:extLst>
              </a:tr>
              <a:tr h="1607096">
                <a:tc>
                  <a:txBody>
                    <a:bodyPr/>
                    <a:lstStyle/>
                    <a:p>
                      <a:pPr marL="0" marR="0" indent="0">
                        <a:lnSpc>
                          <a:spcPct val="115000"/>
                        </a:lnSpc>
                        <a:spcBef>
                          <a:spcPts val="450"/>
                        </a:spcBef>
                        <a:spcAft>
                          <a:spcPts val="0"/>
                        </a:spcAft>
                      </a:pPr>
                      <a:r>
                        <a:rPr lang="en-US" sz="1400">
                          <a:effectLst/>
                          <a:latin typeface="Times New Roman" panose="02020603050405020304" pitchFamily="18" charset="0"/>
                          <a:cs typeface="Times New Roman" panose="02020603050405020304" pitchFamily="18" charset="0"/>
                        </a:rPr>
                        <a:t>Kemas Muhammad Rizki Fadhila</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tc>
                  <a:txBody>
                    <a:bodyPr/>
                    <a:lstStyle/>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Bertanggung jawab membuat kodingan testing</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en-US" sz="1400">
                          <a:effectLst/>
                          <a:latin typeface="Times New Roman" panose="02020603050405020304" pitchFamily="18" charset="0"/>
                          <a:cs typeface="Times New Roman" panose="02020603050405020304" pitchFamily="18" charset="0"/>
                        </a:rPr>
                        <a:t>Mensimulasikan, mengambil hasil serta analisis variasi metode normalisai dan jumlah hidden neuron</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Membuat slide presentasi cara kerja backpropagation</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extLst>
                  <a:ext uri="{0D108BD9-81ED-4DB2-BD59-A6C34878D82A}">
                    <a16:rowId xmlns:a16="http://schemas.microsoft.com/office/drawing/2014/main" val="3845318141"/>
                  </a:ext>
                </a:extLst>
              </a:tr>
            </a:tbl>
          </a:graphicData>
        </a:graphic>
      </p:graphicFrame>
    </p:spTree>
    <p:extLst>
      <p:ext uri="{BB962C8B-B14F-4D97-AF65-F5344CB8AC3E}">
        <p14:creationId xmlns:p14="http://schemas.microsoft.com/office/powerpoint/2010/main" val="1641079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ol_neural_network - The Data Scientist">
            <a:extLst>
              <a:ext uri="{FF2B5EF4-FFF2-40B4-BE49-F238E27FC236}">
                <a16:creationId xmlns:a16="http://schemas.microsoft.com/office/drawing/2014/main" id="{1A7A227B-593E-4493-B7DA-BF3583BA8544}"/>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r="20036"/>
          <a:stretch/>
        </p:blipFill>
        <p:spPr bwMode="auto">
          <a:xfrm>
            <a:off x="0" y="-31122"/>
            <a:ext cx="12192000" cy="68891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838200" y="307374"/>
            <a:ext cx="10515600" cy="1325563"/>
          </a:xfrm>
        </p:spPr>
        <p:txBody>
          <a:bodyPr/>
          <a:lstStyle/>
          <a:p>
            <a:r>
              <a:rPr lang="en-US" b="1">
                <a:latin typeface="+mn-lt"/>
              </a:rPr>
              <a:t>KESIMPULAN</a:t>
            </a:r>
            <a:endParaRPr lang="en-ID" b="1">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199" y="1421363"/>
            <a:ext cx="10737915" cy="5281095"/>
          </a:xfrm>
        </p:spPr>
        <p:txBody>
          <a:bodyPr>
            <a:normAutofit/>
          </a:bodyPr>
          <a:lstStyle/>
          <a:p>
            <a:pPr marL="342900" marR="0" lvl="0" indent="-342900" algn="just">
              <a:lnSpc>
                <a:spcPct val="150000"/>
              </a:lnSpc>
              <a:spcBef>
                <a:spcPts val="0"/>
              </a:spcBef>
              <a:spcAft>
                <a:spcPts val="1200"/>
              </a:spcAft>
              <a:buFont typeface="+mj-lt"/>
              <a:buAutoNum type="arabicPeriod"/>
            </a:pPr>
            <a:r>
              <a:rPr lang="en-GB" sz="2200" i="1">
                <a:effectLst/>
                <a:latin typeface="Times New Roman" panose="02020603050405020304" pitchFamily="18" charset="0"/>
                <a:ea typeface="Calibri" panose="020F0502020204030204" pitchFamily="34" charset="0"/>
                <a:cs typeface="Times New Roman" panose="02020603050405020304" pitchFamily="18" charset="0"/>
              </a:rPr>
              <a:t>Backpropagation</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merupakan</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metode</a:t>
            </a:r>
            <a:r>
              <a:rPr lang="en-GB" sz="2200">
                <a:effectLst/>
                <a:latin typeface="Times New Roman" panose="02020603050405020304" pitchFamily="18" charset="0"/>
                <a:ea typeface="Calibri" panose="020F0502020204030204" pitchFamily="34" charset="0"/>
                <a:cs typeface="Times New Roman" panose="02020603050405020304" pitchFamily="18" charset="0"/>
              </a:rPr>
              <a:t> ANN yang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merupakan</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metode</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pembelajaran</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GB" sz="220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mengubah</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nilai</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bobot</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dari</a:t>
            </a:r>
            <a:r>
              <a:rPr lang="en-GB" sz="2200">
                <a:effectLst/>
                <a:latin typeface="Times New Roman" panose="02020603050405020304" pitchFamily="18" charset="0"/>
                <a:ea typeface="Calibri" panose="020F0502020204030204" pitchFamily="34" charset="0"/>
                <a:cs typeface="Times New Roman" panose="02020603050405020304" pitchFamily="18" charset="0"/>
              </a:rPr>
              <a:t> neuron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relatif</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terhadap</a:t>
            </a:r>
            <a:r>
              <a:rPr lang="en-GB" sz="2200">
                <a:effectLst/>
                <a:latin typeface="Times New Roman" panose="02020603050405020304" pitchFamily="18" charset="0"/>
                <a:ea typeface="Calibri" panose="020F0502020204030204" pitchFamily="34" charset="0"/>
                <a:cs typeface="Times New Roman" panose="02020603050405020304" pitchFamily="18" charset="0"/>
              </a:rPr>
              <a:t> error yang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diperoleh</a:t>
            </a:r>
            <a:endParaRPr lang="en-GB" sz="220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200"/>
              </a:spcAft>
              <a:buFont typeface="+mj-lt"/>
              <a:buAutoNum type="arabicPeriod"/>
            </a:pPr>
            <a:r>
              <a:rPr lang="en-ID" sz="2200" err="1">
                <a:effectLst/>
                <a:latin typeface="Times New Roman" panose="02020603050405020304" pitchFamily="18" charset="0"/>
                <a:ea typeface="Calibri" panose="020F0502020204030204" pitchFamily="34" charset="0"/>
                <a:cs typeface="Times New Roman" panose="02020603050405020304" pitchFamily="18" charset="0"/>
              </a:rPr>
              <a:t>Metode</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latin typeface="Times New Roman" panose="02020603050405020304" pitchFamily="18" charset="0"/>
                <a:ea typeface="Calibri" panose="020F0502020204030204" pitchFamily="34" charset="0"/>
                <a:cs typeface="Times New Roman" panose="02020603050405020304" pitchFamily="18" charset="0"/>
              </a:rPr>
              <a:t>N</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ormalisasi</a:t>
            </a:r>
            <a:r>
              <a:rPr lang="en-ID" sz="2200">
                <a:effectLst/>
                <a:latin typeface="Times New Roman" panose="02020603050405020304" pitchFamily="18" charset="0"/>
                <a:ea typeface="Calibri" panose="020F0502020204030204" pitchFamily="34" charset="0"/>
                <a:cs typeface="Times New Roman" panose="02020603050405020304" pitchFamily="18" charset="0"/>
              </a:rPr>
              <a:t> Min-Max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memberikan</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hasil</a:t>
            </a:r>
            <a:r>
              <a:rPr lang="en-ID" sz="22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lebih</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baik</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dibandingkan</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tidak</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menggunakan</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normalisasi</a:t>
            </a:r>
            <a:r>
              <a:rPr lang="en-ID" sz="2200">
                <a:effectLst/>
                <a:latin typeface="Times New Roman" panose="02020603050405020304" pitchFamily="18" charset="0"/>
                <a:ea typeface="Calibri" panose="020F0502020204030204" pitchFamily="34" charset="0"/>
                <a:cs typeface="Times New Roman" panose="02020603050405020304" pitchFamily="18" charset="0"/>
              </a:rPr>
              <a:t> dan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menggunakan</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normalisasi</a:t>
            </a:r>
            <a:r>
              <a:rPr lang="en-ID" sz="2200">
                <a:effectLst/>
                <a:latin typeface="Times New Roman" panose="02020603050405020304" pitchFamily="18" charset="0"/>
                <a:ea typeface="Calibri" panose="020F0502020204030204" pitchFamily="34" charset="0"/>
                <a:cs typeface="Times New Roman" panose="02020603050405020304" pitchFamily="18" charset="0"/>
              </a:rPr>
              <a:t> Z-Score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untuk</a:t>
            </a:r>
            <a:r>
              <a:rPr lang="en-ID" sz="2200">
                <a:effectLst/>
                <a:latin typeface="Times New Roman" panose="02020603050405020304" pitchFamily="18" charset="0"/>
                <a:ea typeface="Calibri" panose="020F0502020204030204" pitchFamily="34" charset="0"/>
                <a:cs typeface="Times New Roman" panose="02020603050405020304" pitchFamily="18" charset="0"/>
              </a:rPr>
              <a:t> dataset </a:t>
            </a:r>
            <a:r>
              <a:rPr lang="en-US" sz="2200">
                <a:latin typeface="Times New Roman" panose="02020603050405020304" pitchFamily="18" charset="0"/>
                <a:cs typeface="Times New Roman" panose="02020603050405020304" pitchFamily="18" charset="0"/>
              </a:rPr>
              <a:t>Electrical Grid Stability Simulated Data </a:t>
            </a:r>
            <a:r>
              <a:rPr lang="en-US" sz="2200" err="1">
                <a:latin typeface="Times New Roman" panose="02020603050405020304" pitchFamily="18" charset="0"/>
                <a:cs typeface="Times New Roman" panose="02020603050405020304" pitchFamily="18" charset="0"/>
              </a:rPr>
              <a:t>Data</a:t>
            </a:r>
            <a:r>
              <a:rPr lang="en-US" sz="2200">
                <a:latin typeface="Times New Roman" panose="02020603050405020304" pitchFamily="18" charset="0"/>
                <a:cs typeface="Times New Roman" panose="02020603050405020304" pitchFamily="18" charset="0"/>
              </a:rPr>
              <a:t> Set</a:t>
            </a:r>
            <a:endParaRPr lang="en-ID" sz="220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200"/>
              </a:spcAft>
              <a:buFont typeface="+mj-lt"/>
              <a:buAutoNum type="arabicPeriod"/>
            </a:pPr>
            <a:r>
              <a:rPr lang="en-GB" sz="2200" err="1">
                <a:effectLst/>
                <a:latin typeface="Times New Roman" panose="02020603050405020304" pitchFamily="18" charset="0"/>
                <a:ea typeface="Calibri" panose="020F0502020204030204" pitchFamily="34" charset="0"/>
                <a:cs typeface="Times New Roman" panose="02020603050405020304" pitchFamily="18" charset="0"/>
              </a:rPr>
              <a:t>Metode</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Inisialisasi</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nguyen-widrow</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mempercepat</a:t>
            </a:r>
            <a:r>
              <a:rPr lang="en-GB" sz="2200">
                <a:effectLst/>
                <a:latin typeface="Times New Roman" panose="02020603050405020304" pitchFamily="18" charset="0"/>
                <a:ea typeface="Calibri" panose="020F0502020204030204" pitchFamily="34" charset="0"/>
                <a:cs typeface="Times New Roman" panose="02020603050405020304" pitchFamily="18" charset="0"/>
              </a:rPr>
              <a:t> ANN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mencapai</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konvergensi</a:t>
            </a:r>
            <a:endParaRPr lang="en-GB" sz="220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200"/>
              </a:spcAft>
              <a:buFont typeface="+mj-lt"/>
              <a:buAutoNum type="arabicPeriod"/>
            </a:pPr>
            <a:r>
              <a:rPr lang="en-ID" sz="2200">
                <a:effectLst/>
                <a:latin typeface="Times New Roman" panose="02020603050405020304" pitchFamily="18" charset="0"/>
                <a:ea typeface="Calibri" panose="020F0502020204030204" pitchFamily="34" charset="0"/>
                <a:cs typeface="Times New Roman" panose="02020603050405020304" pitchFamily="18" charset="0"/>
              </a:rPr>
              <a:t>Epoch yang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terlalu</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sedikit</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dapat</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menyebabkan</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jaringan</a:t>
            </a:r>
            <a:r>
              <a:rPr lang="en-ID" sz="22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kurang</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baik</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akibat</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jaringan</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belum</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mendapatkan</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nilai</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bobot</a:t>
            </a:r>
            <a:r>
              <a:rPr lang="en-ID" sz="2200">
                <a:effectLst/>
                <a:latin typeface="Times New Roman" panose="02020603050405020304" pitchFamily="18" charset="0"/>
                <a:ea typeface="Calibri" panose="020F0502020204030204" pitchFamily="34" charset="0"/>
                <a:cs typeface="Times New Roman" panose="02020603050405020304" pitchFamily="18" charset="0"/>
              </a:rPr>
              <a:t> yang optimum.</a:t>
            </a:r>
          </a:p>
        </p:txBody>
      </p:sp>
    </p:spTree>
    <p:extLst>
      <p:ext uri="{BB962C8B-B14F-4D97-AF65-F5344CB8AC3E}">
        <p14:creationId xmlns:p14="http://schemas.microsoft.com/office/powerpoint/2010/main" val="1228631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ol_neural_network - The Data Scientist">
            <a:extLst>
              <a:ext uri="{FF2B5EF4-FFF2-40B4-BE49-F238E27FC236}">
                <a16:creationId xmlns:a16="http://schemas.microsoft.com/office/drawing/2014/main" id="{216F42F0-93B2-4598-B01F-C66808DE5BAE}"/>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r="20036"/>
          <a:stretch/>
        </p:blipFill>
        <p:spPr bwMode="auto">
          <a:xfrm>
            <a:off x="0" y="-31122"/>
            <a:ext cx="12192000" cy="688912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63D1647-6E9F-4295-A008-8A56FFBE01F5}"/>
              </a:ext>
            </a:extLst>
          </p:cNvPr>
          <p:cNvSpPr>
            <a:spLocks noGrp="1"/>
          </p:cNvSpPr>
          <p:nvPr>
            <p:ph idx="1"/>
          </p:nvPr>
        </p:nvSpPr>
        <p:spPr>
          <a:xfrm>
            <a:off x="838200" y="516589"/>
            <a:ext cx="10515600" cy="4351338"/>
          </a:xfrm>
        </p:spPr>
        <p:txBody>
          <a:bodyPr>
            <a:normAutofit fontScale="77500" lnSpcReduction="20000"/>
          </a:bodyPr>
          <a:lstStyle/>
          <a:p>
            <a:pPr marL="514350" indent="-514350" algn="just">
              <a:lnSpc>
                <a:spcPct val="150000"/>
              </a:lnSpc>
              <a:spcBef>
                <a:spcPts val="0"/>
              </a:spcBef>
              <a:spcAft>
                <a:spcPts val="1200"/>
              </a:spcAft>
              <a:buFont typeface="+mj-lt"/>
              <a:buAutoNum type="arabicPeriod" startAt="5"/>
            </a:pPr>
            <a:r>
              <a:rPr lang="en-GB" sz="2800">
                <a:effectLst/>
                <a:latin typeface="Times New Roman" panose="02020603050405020304" pitchFamily="18" charset="0"/>
                <a:ea typeface="Calibri" panose="020F0502020204030204" pitchFamily="34" charset="0"/>
                <a:cs typeface="Times New Roman" panose="02020603050405020304" pitchFamily="18" charset="0"/>
              </a:rPr>
              <a:t>Nilai learning rate </a:t>
            </a:r>
            <a:r>
              <a:rPr lang="id-ID" sz="2800">
                <a:effectLst/>
                <a:latin typeface="Times New Roman" panose="02020603050405020304" pitchFamily="18" charset="0"/>
                <a:ea typeface="Calibri" panose="020F0502020204030204" pitchFamily="34" charset="0"/>
                <a:cs typeface="Times New Roman" panose="02020603050405020304" pitchFamily="18" charset="0"/>
              </a:rPr>
              <a:t>(α)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berpengaruh</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terhadap</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durasi</a:t>
            </a:r>
            <a:r>
              <a:rPr lang="en-US" sz="2800">
                <a:effectLst/>
                <a:latin typeface="Times New Roman" panose="02020603050405020304" pitchFamily="18" charset="0"/>
                <a:ea typeface="Calibri" panose="020F0502020204030204" pitchFamily="34" charset="0"/>
                <a:cs typeface="Times New Roman" panose="02020603050405020304" pitchFamily="18" charset="0"/>
              </a:rPr>
              <a:t> ANN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untuk</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mencapai</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konvergensi</a:t>
            </a:r>
            <a:r>
              <a:rPr lang="en-US" sz="2800">
                <a:effectLst/>
                <a:latin typeface="Times New Roman" panose="02020603050405020304" pitchFamily="18" charset="0"/>
                <a:ea typeface="Calibri" panose="020F0502020204030204" pitchFamily="34" charset="0"/>
                <a:cs typeface="Times New Roman" panose="02020603050405020304" pitchFamily="18" charset="0"/>
              </a:rPr>
              <a:t> dan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potensi</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untuk</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mencapai</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konvergensi</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tersebut</a:t>
            </a:r>
            <a:r>
              <a:rPr lang="en-US" sz="2800">
                <a:effectLst/>
                <a:latin typeface="Times New Roman" panose="02020603050405020304" pitchFamily="18" charset="0"/>
                <a:ea typeface="Calibri" panose="020F0502020204030204" pitchFamily="34" charset="0"/>
                <a:cs typeface="Times New Roman" panose="02020603050405020304" pitchFamily="18" charset="0"/>
              </a:rPr>
              <a:t>.</a:t>
            </a:r>
          </a:p>
          <a:p>
            <a:pPr marL="514350" indent="-514350" algn="just">
              <a:lnSpc>
                <a:spcPct val="150000"/>
              </a:lnSpc>
              <a:spcBef>
                <a:spcPts val="0"/>
              </a:spcBef>
              <a:spcAft>
                <a:spcPts val="1200"/>
              </a:spcAft>
              <a:buFont typeface="+mj-lt"/>
              <a:buAutoNum type="arabicPeriod" startAt="5"/>
            </a:pPr>
            <a:r>
              <a:rPr lang="en-US" sz="280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US" sz="2800">
                <a:effectLst/>
                <a:latin typeface="Times New Roman" panose="02020603050405020304" pitchFamily="18" charset="0"/>
                <a:ea typeface="Calibri" panose="020F0502020204030204" pitchFamily="34" charset="0"/>
                <a:cs typeface="Times New Roman" panose="02020603050405020304" pitchFamily="18" charset="0"/>
              </a:rPr>
              <a:t> neuron hidden layer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berpengaruh</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terhadap</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hasil</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luaran</a:t>
            </a:r>
            <a:r>
              <a:rPr lang="en-US" sz="2800">
                <a:effectLst/>
                <a:latin typeface="Times New Roman" panose="02020603050405020304" pitchFamily="18" charset="0"/>
                <a:ea typeface="Calibri" panose="020F0502020204030204" pitchFamily="34" charset="0"/>
                <a:cs typeface="Times New Roman" panose="02020603050405020304" pitchFamily="18" charset="0"/>
              </a:rPr>
              <a:t> ANN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dimana</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semakin</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banyak</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US" sz="2800">
                <a:effectLst/>
                <a:latin typeface="Times New Roman" panose="02020603050405020304" pitchFamily="18" charset="0"/>
                <a:ea typeface="Calibri" panose="020F0502020204030204" pitchFamily="34" charset="0"/>
                <a:cs typeface="Times New Roman" panose="02020603050405020304" pitchFamily="18" charset="0"/>
              </a:rPr>
              <a:t> neuron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akan</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memberikan</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hasil</a:t>
            </a:r>
            <a:r>
              <a:rPr lang="en-US" sz="2800">
                <a:effectLst/>
                <a:latin typeface="Times New Roman" panose="02020603050405020304" pitchFamily="18" charset="0"/>
                <a:ea typeface="Calibri" panose="020F0502020204030204" pitchFamily="34" charset="0"/>
                <a:cs typeface="Times New Roman" panose="02020603050405020304" pitchFamily="18" charset="0"/>
              </a:rPr>
              <a:t> yang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lebih</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baik</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namun</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perlu</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diwaspadai</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pengaruh</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dari</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US" sz="2800">
                <a:effectLst/>
                <a:latin typeface="Times New Roman" panose="02020603050405020304" pitchFamily="18" charset="0"/>
                <a:ea typeface="Calibri" panose="020F0502020204030204" pitchFamily="34" charset="0"/>
                <a:cs typeface="Times New Roman" panose="02020603050405020304" pitchFamily="18" charset="0"/>
              </a:rPr>
              <a:t> neuron yang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terlalu</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banyak</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dapat</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menyebabkan</a:t>
            </a:r>
            <a:r>
              <a:rPr lang="en-US" sz="2800">
                <a:effectLst/>
                <a:latin typeface="Times New Roman" panose="02020603050405020304" pitchFamily="18" charset="0"/>
                <a:ea typeface="Calibri" panose="020F0502020204030204" pitchFamily="34" charset="0"/>
                <a:cs typeface="Times New Roman" panose="02020603050405020304" pitchFamily="18" charset="0"/>
              </a:rPr>
              <a:t> overfitting</a:t>
            </a:r>
          </a:p>
          <a:p>
            <a:pPr marL="514350" indent="-514350" algn="just">
              <a:lnSpc>
                <a:spcPct val="150000"/>
              </a:lnSpc>
              <a:spcBef>
                <a:spcPts val="0"/>
              </a:spcBef>
              <a:spcAft>
                <a:spcPts val="1200"/>
              </a:spcAft>
              <a:buFont typeface="+mj-lt"/>
              <a:buAutoNum type="arabicPeriod" startAt="5"/>
            </a:pPr>
            <a:r>
              <a:rPr lang="en-GB" sz="2800" err="1">
                <a:effectLst/>
                <a:latin typeface="Times New Roman" panose="02020603050405020304" pitchFamily="18" charset="0"/>
                <a:ea typeface="Calibri" panose="020F0502020204030204" pitchFamily="34" charset="0"/>
              </a:rPr>
              <a:t>Penggunaan</a:t>
            </a:r>
            <a:r>
              <a:rPr lang="en-GB" sz="2800">
                <a:effectLst/>
                <a:latin typeface="Times New Roman" panose="02020603050405020304" pitchFamily="18" charset="0"/>
                <a:ea typeface="Calibri" panose="020F0502020204030204" pitchFamily="34" charset="0"/>
              </a:rPr>
              <a:t> momentum </a:t>
            </a:r>
            <a:r>
              <a:rPr lang="en-GB" sz="2800" err="1">
                <a:effectLst/>
                <a:latin typeface="Times New Roman" panose="02020603050405020304" pitchFamily="18" charset="0"/>
                <a:ea typeface="Calibri" panose="020F0502020204030204" pitchFamily="34" charset="0"/>
              </a:rPr>
              <a:t>akan</a:t>
            </a:r>
            <a:r>
              <a:rPr lang="en-GB" sz="2800">
                <a:effectLst/>
                <a:latin typeface="Times New Roman" panose="02020603050405020304" pitchFamily="18" charset="0"/>
                <a:ea typeface="Calibri" panose="020F0502020204030204" pitchFamily="34" charset="0"/>
              </a:rPr>
              <a:t> </a:t>
            </a:r>
            <a:r>
              <a:rPr lang="en-GB" sz="2800" err="1">
                <a:effectLst/>
                <a:latin typeface="Times New Roman" panose="02020603050405020304" pitchFamily="18" charset="0"/>
                <a:ea typeface="Calibri" panose="020F0502020204030204" pitchFamily="34" charset="0"/>
              </a:rPr>
              <a:t>mengurangi</a:t>
            </a:r>
            <a:r>
              <a:rPr lang="en-GB" sz="2800">
                <a:effectLst/>
                <a:latin typeface="Times New Roman" panose="02020603050405020304" pitchFamily="18" charset="0"/>
                <a:ea typeface="Calibri" panose="020F0502020204030204" pitchFamily="34" charset="0"/>
              </a:rPr>
              <a:t> noise </a:t>
            </a:r>
            <a:r>
              <a:rPr lang="en-GB" sz="2800" err="1">
                <a:effectLst/>
                <a:latin typeface="Times New Roman" panose="02020603050405020304" pitchFamily="18" charset="0"/>
                <a:ea typeface="Calibri" panose="020F0502020204030204" pitchFamily="34" charset="0"/>
              </a:rPr>
              <a:t>pergerakan</a:t>
            </a:r>
            <a:r>
              <a:rPr lang="en-GB" sz="2800">
                <a:effectLst/>
                <a:latin typeface="Times New Roman" panose="02020603050405020304" pitchFamily="18" charset="0"/>
                <a:ea typeface="Calibri" panose="020F0502020204030204" pitchFamily="34" charset="0"/>
              </a:rPr>
              <a:t> ANN dan </a:t>
            </a:r>
            <a:r>
              <a:rPr lang="en-GB" sz="2800" err="1">
                <a:effectLst/>
                <a:latin typeface="Times New Roman" panose="02020603050405020304" pitchFamily="18" charset="0"/>
                <a:ea typeface="Calibri" panose="020F0502020204030204" pitchFamily="34" charset="0"/>
              </a:rPr>
              <a:t>mempercepat</a:t>
            </a:r>
            <a:r>
              <a:rPr lang="en-GB" sz="2800">
                <a:effectLst/>
                <a:latin typeface="Times New Roman" panose="02020603050405020304" pitchFamily="18" charset="0"/>
                <a:ea typeface="Calibri" panose="020F0502020204030204" pitchFamily="34" charset="0"/>
              </a:rPr>
              <a:t> ANN </a:t>
            </a:r>
            <a:r>
              <a:rPr lang="en-GB" sz="2800" err="1">
                <a:effectLst/>
                <a:latin typeface="Times New Roman" panose="02020603050405020304" pitchFamily="18" charset="0"/>
                <a:ea typeface="Calibri" panose="020F0502020204030204" pitchFamily="34" charset="0"/>
              </a:rPr>
              <a:t>untuk</a:t>
            </a:r>
            <a:r>
              <a:rPr lang="en-GB" sz="2800">
                <a:effectLst/>
                <a:latin typeface="Times New Roman" panose="02020603050405020304" pitchFamily="18" charset="0"/>
                <a:ea typeface="Calibri" panose="020F0502020204030204" pitchFamily="34" charset="0"/>
              </a:rPr>
              <a:t> </a:t>
            </a:r>
            <a:r>
              <a:rPr lang="en-GB" sz="2800" err="1">
                <a:effectLst/>
                <a:latin typeface="Times New Roman" panose="02020603050405020304" pitchFamily="18" charset="0"/>
                <a:ea typeface="Calibri" panose="020F0502020204030204" pitchFamily="34" charset="0"/>
              </a:rPr>
              <a:t>mencapai</a:t>
            </a:r>
            <a:r>
              <a:rPr lang="en-GB" sz="2800">
                <a:effectLst/>
                <a:latin typeface="Times New Roman" panose="02020603050405020304" pitchFamily="18" charset="0"/>
                <a:ea typeface="Calibri" panose="020F0502020204030204" pitchFamily="34" charset="0"/>
              </a:rPr>
              <a:t> </a:t>
            </a:r>
            <a:r>
              <a:rPr lang="en-GB" sz="2800" err="1">
                <a:effectLst/>
                <a:latin typeface="Times New Roman" panose="02020603050405020304" pitchFamily="18" charset="0"/>
                <a:ea typeface="Calibri" panose="020F0502020204030204" pitchFamily="34" charset="0"/>
              </a:rPr>
              <a:t>konvergensi</a:t>
            </a:r>
            <a:endParaRPr lang="en-ID">
              <a:latin typeface="Times New Roman" panose="02020603050405020304" pitchFamily="18" charset="0"/>
              <a:cs typeface="Times New Roman" panose="02020603050405020304" pitchFamily="18" charset="0"/>
            </a:endParaRPr>
          </a:p>
          <a:p>
            <a:pPr marL="0" indent="0">
              <a:buNone/>
            </a:pPr>
            <a:endParaRPr lang="en-ID"/>
          </a:p>
        </p:txBody>
      </p:sp>
    </p:spTree>
    <p:extLst>
      <p:ext uri="{BB962C8B-B14F-4D97-AF65-F5344CB8AC3E}">
        <p14:creationId xmlns:p14="http://schemas.microsoft.com/office/powerpoint/2010/main" val="1983907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44CA16D-4006-4E78-A42C-3A6BC48968FA}"/>
              </a:ext>
            </a:extLst>
          </p:cNvPr>
          <p:cNvSpPr txBox="1">
            <a:spLocks/>
          </p:cNvSpPr>
          <p:nvPr/>
        </p:nvSpPr>
        <p:spPr>
          <a:xfrm>
            <a:off x="-986857" y="2310888"/>
            <a:ext cx="140772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i="1">
                <a:solidFill>
                  <a:srgbClr val="5C5C5C"/>
                </a:solidFill>
                <a:latin typeface="Calibri Light"/>
                <a:cs typeface="Calibri Light"/>
              </a:rPr>
              <a:t> </a:t>
            </a:r>
            <a:r>
              <a:rPr lang="hr-HR" altLang="en-US" b="1" i="1">
                <a:solidFill>
                  <a:srgbClr val="5C5C5C"/>
                </a:solidFill>
                <a:latin typeface="Calibri Light"/>
                <a:cs typeface="Calibri Light"/>
              </a:rPr>
              <a:t>Hvala vam</a:t>
            </a:r>
            <a:r>
              <a:rPr lang="en-US" altLang="en-US">
                <a:solidFill>
                  <a:srgbClr val="5C5C5C"/>
                </a:solidFill>
                <a:latin typeface="Calibri Light"/>
                <a:cs typeface="Calibri Light"/>
              </a:rPr>
              <a:t> </a:t>
            </a:r>
            <a:r>
              <a:rPr lang="hy-AM" altLang="en-US" b="1" i="1" err="1">
                <a:solidFill>
                  <a:srgbClr val="5C5C5C"/>
                </a:solidFill>
                <a:latin typeface="Google Sans"/>
                <a:cs typeface="Calibri Light"/>
              </a:rPr>
              <a:t>շնորհակալություaն</a:t>
            </a:r>
            <a:r>
              <a:rPr lang="hy-AM" altLang="en-US">
                <a:solidFill>
                  <a:srgbClr val="5C5C5C"/>
                </a:solidFill>
                <a:latin typeface="Google Sans"/>
                <a:cs typeface="Calibri Light"/>
              </a:rPr>
              <a:t> </a:t>
            </a:r>
            <a:r>
              <a:rPr lang="hy-AM" altLang="en-US" b="1" i="1" err="1">
                <a:solidFill>
                  <a:srgbClr val="5C5C5C"/>
                </a:solidFill>
                <a:latin typeface="Google Sans"/>
                <a:cs typeface="Calibri Light"/>
              </a:rPr>
              <a:t>Rahmat</a:t>
            </a:r>
            <a:r>
              <a:rPr lang="hy-AM" altLang="en-US">
                <a:solidFill>
                  <a:srgbClr val="5C5C5C"/>
                </a:solidFill>
                <a:latin typeface="Google Sans"/>
                <a:cs typeface="Calibri Light"/>
              </a:rPr>
              <a:t> </a:t>
            </a:r>
            <a:r>
              <a:rPr lang="en-US" altLang="en-US" b="1" i="1" err="1">
                <a:solidFill>
                  <a:srgbClr val="5C5C5C"/>
                </a:solidFill>
                <a:latin typeface="Calibri Light"/>
                <a:cs typeface="Calibri Light"/>
              </a:rPr>
              <a:t>Takk</a:t>
            </a:r>
            <a:r>
              <a:rPr lang="en-US" altLang="en-US" b="1" i="1">
                <a:solidFill>
                  <a:srgbClr val="5C5C5C"/>
                </a:solidFill>
                <a:latin typeface="Calibri Light"/>
                <a:cs typeface="Calibri Light"/>
              </a:rPr>
              <a:t> </a:t>
            </a:r>
            <a:r>
              <a:rPr lang="en-US" altLang="en-US" b="1" i="1" err="1">
                <a:solidFill>
                  <a:srgbClr val="5C5C5C"/>
                </a:solidFill>
                <a:latin typeface="Calibri Light"/>
                <a:cs typeface="Calibri Light"/>
              </a:rPr>
              <a:t>skal</a:t>
            </a:r>
            <a:r>
              <a:rPr lang="en-US" altLang="en-US" b="1" i="1">
                <a:solidFill>
                  <a:srgbClr val="5C5C5C"/>
                </a:solidFill>
                <a:latin typeface="Calibri Light"/>
                <a:cs typeface="Calibri Light"/>
              </a:rPr>
              <a:t> du ha</a:t>
            </a:r>
          </a:p>
        </p:txBody>
      </p:sp>
      <p:sp>
        <p:nvSpPr>
          <p:cNvPr id="19" name="Title 1">
            <a:extLst>
              <a:ext uri="{FF2B5EF4-FFF2-40B4-BE49-F238E27FC236}">
                <a16:creationId xmlns:a16="http://schemas.microsoft.com/office/drawing/2014/main" id="{A219BAEB-DA58-4B04-B4C1-F536E3050722}"/>
              </a:ext>
            </a:extLst>
          </p:cNvPr>
          <p:cNvSpPr txBox="1">
            <a:spLocks/>
          </p:cNvSpPr>
          <p:nvPr/>
        </p:nvSpPr>
        <p:spPr>
          <a:xfrm>
            <a:off x="-854813" y="1838620"/>
            <a:ext cx="1427304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b="1" i="1">
                <a:solidFill>
                  <a:srgbClr val="5C5C5C"/>
                </a:solidFill>
                <a:ea typeface="+mj-lt"/>
                <a:cs typeface="+mj-lt"/>
              </a:rPr>
              <a:t>Gratia</a:t>
            </a:r>
            <a:r>
              <a:rPr lang="en-US" altLang="ko-KR" i="1">
                <a:solidFill>
                  <a:srgbClr val="5C5C5C"/>
                </a:solidFill>
                <a:ea typeface="+mj-lt"/>
                <a:cs typeface="+mj-lt"/>
              </a:rPr>
              <a:t> </a:t>
            </a:r>
            <a:r>
              <a:rPr lang="en-US" altLang="ko-KR" b="1" i="1" err="1">
                <a:solidFill>
                  <a:srgbClr val="5C5C5C"/>
                </a:solidFill>
                <a:ea typeface="+mj-lt"/>
                <a:cs typeface="+mj-lt"/>
              </a:rPr>
              <a:t>Hatur</a:t>
            </a:r>
            <a:r>
              <a:rPr lang="en-US" altLang="ko-KR" b="1" i="1">
                <a:solidFill>
                  <a:srgbClr val="5C5C5C"/>
                </a:solidFill>
                <a:ea typeface="+mj-lt"/>
                <a:cs typeface="+mj-lt"/>
              </a:rPr>
              <a:t> </a:t>
            </a:r>
            <a:r>
              <a:rPr lang="en-US" altLang="ko-KR" b="1" i="1" err="1">
                <a:solidFill>
                  <a:srgbClr val="5C5C5C"/>
                </a:solidFill>
                <a:ea typeface="+mj-lt"/>
                <a:cs typeface="+mj-lt"/>
              </a:rPr>
              <a:t>Nuhun</a:t>
            </a:r>
            <a:r>
              <a:rPr lang="en-US" altLang="ko-KR" i="1">
                <a:solidFill>
                  <a:srgbClr val="5C5C5C"/>
                </a:solidFill>
                <a:ea typeface="+mj-lt"/>
                <a:cs typeface="+mj-lt"/>
              </a:rPr>
              <a:t> </a:t>
            </a:r>
            <a:r>
              <a:rPr lang="en-US" altLang="ko-KR" b="1" err="1">
                <a:solidFill>
                  <a:srgbClr val="5C5C5C"/>
                </a:solidFill>
                <a:ea typeface="+mj-lt"/>
                <a:cs typeface="+mj-lt"/>
              </a:rPr>
              <a:t>شكرا</a:t>
            </a:r>
            <a:r>
              <a:rPr lang="en-US" altLang="ko-KR" i="1">
                <a:solidFill>
                  <a:srgbClr val="5C5C5C"/>
                </a:solidFill>
                <a:ea typeface="+mj-lt"/>
                <a:cs typeface="+mj-lt"/>
              </a:rPr>
              <a:t> </a:t>
            </a:r>
            <a:r>
              <a:rPr lang="en-US" b="1" i="1">
                <a:solidFill>
                  <a:srgbClr val="5C5C5C"/>
                </a:solidFill>
                <a:ea typeface="+mj-lt"/>
                <a:cs typeface="+mj-lt"/>
              </a:rPr>
              <a:t>cam </a:t>
            </a:r>
            <a:r>
              <a:rPr lang="en-US" b="1" i="1" err="1">
                <a:solidFill>
                  <a:srgbClr val="5C5C5C"/>
                </a:solidFill>
                <a:ea typeface="+mj-lt"/>
                <a:cs typeface="+mj-lt"/>
              </a:rPr>
              <a:t>ơn</a:t>
            </a:r>
            <a:r>
              <a:rPr lang="en-US">
                <a:solidFill>
                  <a:srgbClr val="5C5C5C"/>
                </a:solidFill>
                <a:ea typeface="+mj-lt"/>
                <a:cs typeface="+mj-lt"/>
              </a:rPr>
              <a:t> </a:t>
            </a:r>
            <a:r>
              <a:rPr lang="en-US" b="1" i="1" err="1">
                <a:solidFill>
                  <a:srgbClr val="5C5C5C"/>
                </a:solidFill>
                <a:ea typeface="+mj-lt"/>
                <a:cs typeface="+mj-lt"/>
              </a:rPr>
              <a:t>Bedankt</a:t>
            </a:r>
            <a:r>
              <a:rPr lang="en-US">
                <a:solidFill>
                  <a:srgbClr val="5C5C5C"/>
                </a:solidFill>
                <a:latin typeface="Calibri Light"/>
                <a:cs typeface="Calibri Light"/>
              </a:rPr>
              <a:t> </a:t>
            </a:r>
            <a:r>
              <a:rPr lang="mk-MK" altLang="en-US" b="1" i="1">
                <a:solidFill>
                  <a:srgbClr val="5C5C5C"/>
                </a:solidFill>
                <a:latin typeface="Google Sans"/>
              </a:rPr>
              <a:t>Ви благодарам</a:t>
            </a:r>
            <a:r>
              <a:rPr lang="mk-MK" altLang="en-US" sz="1200" b="1" i="1">
                <a:solidFill>
                  <a:srgbClr val="5C5C5C"/>
                </a:solidFill>
              </a:rPr>
              <a:t> </a:t>
            </a:r>
            <a:endParaRPr lang="mk-MK" altLang="en-US" sz="3600" b="1" i="1">
              <a:solidFill>
                <a:srgbClr val="5C5C5C"/>
              </a:solidFill>
              <a:latin typeface="Arial" panose="020B0604020202020204" pitchFamily="34" charset="0"/>
              <a:cs typeface="Arial"/>
            </a:endParaRPr>
          </a:p>
          <a:p>
            <a:pPr algn="ctr"/>
            <a:endParaRPr lang="en-US" b="1" i="1">
              <a:solidFill>
                <a:srgbClr val="5C5C5C"/>
              </a:solidFill>
              <a:cs typeface="Calibri Light"/>
            </a:endParaRPr>
          </a:p>
        </p:txBody>
      </p:sp>
      <p:sp>
        <p:nvSpPr>
          <p:cNvPr id="20" name="Title 1">
            <a:extLst>
              <a:ext uri="{FF2B5EF4-FFF2-40B4-BE49-F238E27FC236}">
                <a16:creationId xmlns:a16="http://schemas.microsoft.com/office/drawing/2014/main" id="{329E124F-F452-4032-9434-E22BB7E6FC9E}"/>
              </a:ext>
            </a:extLst>
          </p:cNvPr>
          <p:cNvSpPr txBox="1">
            <a:spLocks/>
          </p:cNvSpPr>
          <p:nvPr/>
        </p:nvSpPr>
        <p:spPr>
          <a:xfrm>
            <a:off x="-613611" y="957126"/>
            <a:ext cx="13703969"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err="1">
                <a:solidFill>
                  <a:srgbClr val="5C5C5C"/>
                </a:solidFill>
              </a:rPr>
              <a:t>Obrigada</a:t>
            </a:r>
            <a:r>
              <a:rPr lang="en-US">
                <a:solidFill>
                  <a:srgbClr val="5C5C5C"/>
                </a:solidFill>
              </a:rPr>
              <a:t> </a:t>
            </a:r>
            <a:r>
              <a:rPr lang="en-US" b="1" i="1" err="1">
                <a:solidFill>
                  <a:srgbClr val="5C5C5C"/>
                </a:solidFill>
              </a:rPr>
              <a:t>Matur</a:t>
            </a:r>
            <a:r>
              <a:rPr lang="en-US" b="1" i="1">
                <a:solidFill>
                  <a:srgbClr val="5C5C5C"/>
                </a:solidFill>
              </a:rPr>
              <a:t> </a:t>
            </a:r>
            <a:r>
              <a:rPr lang="en-US" b="1" i="1" err="1">
                <a:solidFill>
                  <a:srgbClr val="5C5C5C"/>
                </a:solidFill>
              </a:rPr>
              <a:t>Nuwun</a:t>
            </a:r>
            <a:r>
              <a:rPr lang="en-US">
                <a:solidFill>
                  <a:srgbClr val="5C5C5C"/>
                </a:solidFill>
              </a:rPr>
              <a:t> </a:t>
            </a:r>
            <a:r>
              <a:rPr lang="en-US" b="1" i="1" err="1">
                <a:solidFill>
                  <a:srgbClr val="5C5C5C"/>
                </a:solidFill>
              </a:rPr>
              <a:t>ขอบคุณ</a:t>
            </a:r>
            <a:r>
              <a:rPr lang="en-US" i="1">
                <a:solidFill>
                  <a:srgbClr val="5C5C5C"/>
                </a:solidFill>
              </a:rPr>
              <a:t> </a:t>
            </a:r>
            <a:r>
              <a:rPr lang="en-US">
                <a:solidFill>
                  <a:srgbClr val="5C5C5C"/>
                </a:solidFill>
              </a:rPr>
              <a:t> </a:t>
            </a:r>
            <a:r>
              <a:rPr lang="en-US" b="1" i="1" err="1">
                <a:solidFill>
                  <a:srgbClr val="5C5C5C"/>
                </a:solidFill>
              </a:rPr>
              <a:t>Спасибо</a:t>
            </a:r>
            <a:r>
              <a:rPr lang="en-US" altLang="ko-KR">
                <a:solidFill>
                  <a:srgbClr val="5C5C5C"/>
                </a:solidFill>
                <a:ea typeface="맑은 고딕"/>
              </a:rPr>
              <a:t> </a:t>
            </a:r>
            <a:r>
              <a:rPr lang="ko-KR" altLang="en-US" b="1">
                <a:solidFill>
                  <a:srgbClr val="5C5C5C"/>
                </a:solidFill>
                <a:ea typeface="맑은 고딕"/>
              </a:rPr>
              <a:t>감사합니다</a:t>
            </a:r>
            <a:endParaRPr lang="en-US" b="1">
              <a:solidFill>
                <a:srgbClr val="5C5C5C"/>
              </a:solidFill>
              <a:ea typeface="맑은 고딕"/>
              <a:cs typeface="Calibri Light"/>
            </a:endParaRPr>
          </a:p>
          <a:p>
            <a:pPr algn="ctr"/>
            <a:endParaRPr lang="en-US">
              <a:solidFill>
                <a:srgbClr val="5C5C5C"/>
              </a:solidFill>
              <a:cs typeface="Calibri Light"/>
            </a:endParaRPr>
          </a:p>
        </p:txBody>
      </p:sp>
      <p:sp>
        <p:nvSpPr>
          <p:cNvPr id="10" name="Title 1">
            <a:extLst>
              <a:ext uri="{FF2B5EF4-FFF2-40B4-BE49-F238E27FC236}">
                <a16:creationId xmlns:a16="http://schemas.microsoft.com/office/drawing/2014/main" id="{3F129C14-FD05-49B9-9EA5-FCD7D71CA7C3}"/>
              </a:ext>
            </a:extLst>
          </p:cNvPr>
          <p:cNvSpPr txBox="1">
            <a:spLocks/>
          </p:cNvSpPr>
          <p:nvPr/>
        </p:nvSpPr>
        <p:spPr>
          <a:xfrm>
            <a:off x="-1484096" y="3081781"/>
            <a:ext cx="15159776"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a:solidFill>
                  <a:srgbClr val="5C5C5C"/>
                </a:solidFill>
              </a:rPr>
              <a:t>Thankyou</a:t>
            </a:r>
            <a:r>
              <a:rPr lang="en-US">
                <a:solidFill>
                  <a:srgbClr val="5C5C5C"/>
                </a:solidFill>
              </a:rPr>
              <a:t>  </a:t>
            </a:r>
            <a:r>
              <a:rPr lang="zh-CN" altLang="en-US" b="1">
                <a:solidFill>
                  <a:srgbClr val="5C5C5C"/>
                </a:solidFill>
                <a:ea typeface="+mj-lt"/>
                <a:cs typeface="+mj-lt"/>
              </a:rPr>
              <a:t>谢谢</a:t>
            </a:r>
            <a:r>
              <a:rPr lang="zh-CN" altLang="en-US" i="1">
                <a:solidFill>
                  <a:srgbClr val="5C5C5C"/>
                </a:solidFill>
                <a:ea typeface="等线 Light"/>
              </a:rPr>
              <a:t> </a:t>
            </a:r>
            <a:r>
              <a:rPr lang="en-US" b="1" i="1">
                <a:solidFill>
                  <a:srgbClr val="5C5C5C"/>
                </a:solidFill>
              </a:rPr>
              <a:t>Merci</a:t>
            </a:r>
            <a:r>
              <a:rPr lang="en-US" altLang="zh-CN">
                <a:solidFill>
                  <a:srgbClr val="5C5C5C"/>
                </a:solidFill>
                <a:ea typeface="等线 Light"/>
              </a:rPr>
              <a:t> </a:t>
            </a:r>
            <a:r>
              <a:rPr lang="en-US" sz="8600" b="1" i="1" err="1">
                <a:solidFill>
                  <a:srgbClr val="5C5C5C"/>
                </a:solidFill>
              </a:rPr>
              <a:t>Terima</a:t>
            </a:r>
            <a:r>
              <a:rPr lang="en-US" sz="8600" b="1" i="1">
                <a:solidFill>
                  <a:srgbClr val="5C5C5C"/>
                </a:solidFill>
                <a:ea typeface="+mj-lt"/>
                <a:cs typeface="+mj-lt"/>
              </a:rPr>
              <a:t> Kasih</a:t>
            </a:r>
            <a:r>
              <a:rPr lang="en-US" altLang="ja-JP">
                <a:solidFill>
                  <a:srgbClr val="5C5C5C"/>
                </a:solidFill>
                <a:ea typeface="游ゴシック Light"/>
              </a:rPr>
              <a:t> </a:t>
            </a:r>
            <a:r>
              <a:rPr lang="ja-JP" altLang="en-US" b="1">
                <a:solidFill>
                  <a:srgbClr val="5C5C5C"/>
                </a:solidFill>
                <a:ea typeface="游ゴシック Light"/>
              </a:rPr>
              <a:t>ありがとう</a:t>
            </a:r>
            <a:r>
              <a:rPr lang="ja-JP" altLang="en-US" i="1">
                <a:solidFill>
                  <a:srgbClr val="5C5C5C"/>
                </a:solidFill>
                <a:ea typeface="游ゴシック Light"/>
              </a:rPr>
              <a:t> </a:t>
            </a:r>
            <a:r>
              <a:rPr lang="ja-JP" altLang="en-US" b="1" i="1">
                <a:solidFill>
                  <a:srgbClr val="5C5C5C"/>
                </a:solidFill>
                <a:ea typeface="游ゴシック Light"/>
              </a:rPr>
              <a:t>Danke</a:t>
            </a:r>
            <a:r>
              <a:rPr lang="ja-JP" altLang="en-US">
                <a:solidFill>
                  <a:srgbClr val="5C5C5C"/>
                </a:solidFill>
                <a:ea typeface="游ゴシック Light"/>
              </a:rPr>
              <a:t> </a:t>
            </a:r>
            <a:r>
              <a:rPr lang="en-US" altLang="ja-JP" b="1" i="1" err="1">
                <a:solidFill>
                  <a:srgbClr val="5C5C5C"/>
                </a:solidFill>
                <a:ea typeface="+mj-lt"/>
              </a:rPr>
              <a:t>Grazie</a:t>
            </a:r>
            <a:endParaRPr lang="en-US" i="1">
              <a:solidFill>
                <a:srgbClr val="5C5C5C"/>
              </a:solidFill>
              <a:ea typeface="游ゴシック Light"/>
              <a:cs typeface="+mj-lt"/>
            </a:endParaRPr>
          </a:p>
        </p:txBody>
      </p:sp>
      <p:sp>
        <p:nvSpPr>
          <p:cNvPr id="11" name="Title 1">
            <a:extLst>
              <a:ext uri="{FF2B5EF4-FFF2-40B4-BE49-F238E27FC236}">
                <a16:creationId xmlns:a16="http://schemas.microsoft.com/office/drawing/2014/main" id="{E601DF2C-8674-4B7A-82FD-9FB073B15EDF}"/>
              </a:ext>
            </a:extLst>
          </p:cNvPr>
          <p:cNvSpPr txBox="1">
            <a:spLocks/>
          </p:cNvSpPr>
          <p:nvPr/>
        </p:nvSpPr>
        <p:spPr>
          <a:xfrm>
            <a:off x="-908703" y="5534734"/>
            <a:ext cx="140772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i="1">
                <a:solidFill>
                  <a:srgbClr val="5C5C5C"/>
                </a:solidFill>
                <a:latin typeface="Calibri Light"/>
                <a:cs typeface="Calibri Light"/>
              </a:rPr>
              <a:t> </a:t>
            </a:r>
            <a:r>
              <a:rPr lang="hr-HR" altLang="en-US" b="1" i="1">
                <a:solidFill>
                  <a:srgbClr val="5C5C5C"/>
                </a:solidFill>
                <a:latin typeface="Calibri Light"/>
                <a:cs typeface="Calibri Light"/>
              </a:rPr>
              <a:t>Hvala vam</a:t>
            </a:r>
            <a:r>
              <a:rPr lang="en-US" altLang="en-US">
                <a:solidFill>
                  <a:srgbClr val="5C5C5C"/>
                </a:solidFill>
                <a:latin typeface="Calibri Light"/>
                <a:cs typeface="Calibri Light"/>
              </a:rPr>
              <a:t> </a:t>
            </a:r>
            <a:r>
              <a:rPr lang="hy-AM" altLang="en-US" b="1" i="1">
                <a:solidFill>
                  <a:srgbClr val="5C5C5C"/>
                </a:solidFill>
                <a:latin typeface="Google Sans"/>
                <a:cs typeface="Calibri Light"/>
              </a:rPr>
              <a:t>շնորհակալություaն</a:t>
            </a:r>
            <a:r>
              <a:rPr lang="hy-AM" altLang="en-US">
                <a:solidFill>
                  <a:srgbClr val="5C5C5C"/>
                </a:solidFill>
                <a:latin typeface="Google Sans"/>
                <a:cs typeface="Calibri Light"/>
              </a:rPr>
              <a:t> </a:t>
            </a:r>
            <a:r>
              <a:rPr lang="hy-AM" altLang="en-US" b="1" i="1">
                <a:solidFill>
                  <a:srgbClr val="5C5C5C"/>
                </a:solidFill>
                <a:latin typeface="Google Sans"/>
                <a:cs typeface="Calibri Light"/>
              </a:rPr>
              <a:t>Rahmat</a:t>
            </a:r>
            <a:r>
              <a:rPr lang="hy-AM" altLang="en-US">
                <a:solidFill>
                  <a:srgbClr val="5C5C5C"/>
                </a:solidFill>
                <a:latin typeface="Google Sans"/>
                <a:cs typeface="Calibri Light"/>
              </a:rPr>
              <a:t> </a:t>
            </a:r>
            <a:r>
              <a:rPr lang="en-US" altLang="en-US" b="1" i="1" err="1">
                <a:solidFill>
                  <a:srgbClr val="5C5C5C"/>
                </a:solidFill>
                <a:latin typeface="Calibri Light"/>
                <a:cs typeface="Calibri Light"/>
              </a:rPr>
              <a:t>Takk</a:t>
            </a:r>
            <a:r>
              <a:rPr lang="en-US" altLang="en-US" b="1" i="1">
                <a:solidFill>
                  <a:srgbClr val="5C5C5C"/>
                </a:solidFill>
                <a:latin typeface="Calibri Light"/>
                <a:cs typeface="Calibri Light"/>
              </a:rPr>
              <a:t> </a:t>
            </a:r>
            <a:r>
              <a:rPr lang="en-US" altLang="en-US" b="1" i="1" err="1">
                <a:solidFill>
                  <a:srgbClr val="5C5C5C"/>
                </a:solidFill>
                <a:latin typeface="Calibri Light"/>
                <a:cs typeface="Calibri Light"/>
              </a:rPr>
              <a:t>skal</a:t>
            </a:r>
            <a:r>
              <a:rPr lang="en-US" altLang="en-US" b="1" i="1">
                <a:solidFill>
                  <a:srgbClr val="5C5C5C"/>
                </a:solidFill>
                <a:latin typeface="Calibri Light"/>
                <a:cs typeface="Calibri Light"/>
              </a:rPr>
              <a:t> du ha</a:t>
            </a:r>
          </a:p>
        </p:txBody>
      </p:sp>
      <p:sp>
        <p:nvSpPr>
          <p:cNvPr id="12" name="Title 1">
            <a:extLst>
              <a:ext uri="{FF2B5EF4-FFF2-40B4-BE49-F238E27FC236}">
                <a16:creationId xmlns:a16="http://schemas.microsoft.com/office/drawing/2014/main" id="{A1AB2A01-5ADF-4DF6-869F-A0871F913807}"/>
              </a:ext>
            </a:extLst>
          </p:cNvPr>
          <p:cNvSpPr txBox="1">
            <a:spLocks/>
          </p:cNvSpPr>
          <p:nvPr/>
        </p:nvSpPr>
        <p:spPr>
          <a:xfrm>
            <a:off x="-776659" y="5008678"/>
            <a:ext cx="1427304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b="1" i="1">
                <a:solidFill>
                  <a:srgbClr val="5C5C5C"/>
                </a:solidFill>
                <a:ea typeface="+mj-lt"/>
                <a:cs typeface="+mj-lt"/>
              </a:rPr>
              <a:t>Gratia</a:t>
            </a:r>
            <a:r>
              <a:rPr lang="en-US" altLang="ko-KR" i="1">
                <a:solidFill>
                  <a:srgbClr val="5C5C5C"/>
                </a:solidFill>
                <a:ea typeface="+mj-lt"/>
                <a:cs typeface="+mj-lt"/>
              </a:rPr>
              <a:t> </a:t>
            </a:r>
            <a:r>
              <a:rPr lang="en-US" altLang="ko-KR" b="1" i="1" err="1">
                <a:solidFill>
                  <a:srgbClr val="5C5C5C"/>
                </a:solidFill>
                <a:ea typeface="+mj-lt"/>
                <a:cs typeface="+mj-lt"/>
              </a:rPr>
              <a:t>Hatur</a:t>
            </a:r>
            <a:r>
              <a:rPr lang="en-US" altLang="ko-KR" b="1" i="1">
                <a:solidFill>
                  <a:srgbClr val="5C5C5C"/>
                </a:solidFill>
                <a:ea typeface="+mj-lt"/>
                <a:cs typeface="+mj-lt"/>
              </a:rPr>
              <a:t> </a:t>
            </a:r>
            <a:r>
              <a:rPr lang="en-US" altLang="ko-KR" b="1" i="1" err="1">
                <a:solidFill>
                  <a:srgbClr val="5C5C5C"/>
                </a:solidFill>
                <a:ea typeface="+mj-lt"/>
                <a:cs typeface="+mj-lt"/>
              </a:rPr>
              <a:t>Nuhun</a:t>
            </a:r>
            <a:r>
              <a:rPr lang="en-US" altLang="ko-KR" i="1">
                <a:solidFill>
                  <a:srgbClr val="5C5C5C"/>
                </a:solidFill>
                <a:ea typeface="+mj-lt"/>
                <a:cs typeface="+mj-lt"/>
              </a:rPr>
              <a:t> </a:t>
            </a:r>
            <a:r>
              <a:rPr lang="en-US" altLang="ko-KR" b="1" err="1">
                <a:solidFill>
                  <a:srgbClr val="5C5C5C"/>
                </a:solidFill>
                <a:ea typeface="+mj-lt"/>
                <a:cs typeface="+mj-lt"/>
              </a:rPr>
              <a:t>شكرا</a:t>
            </a:r>
            <a:r>
              <a:rPr lang="en-US" altLang="ko-KR" i="1">
                <a:solidFill>
                  <a:srgbClr val="5C5C5C"/>
                </a:solidFill>
                <a:ea typeface="+mj-lt"/>
                <a:cs typeface="+mj-lt"/>
              </a:rPr>
              <a:t> </a:t>
            </a:r>
            <a:r>
              <a:rPr lang="en-US" b="1" i="1">
                <a:solidFill>
                  <a:srgbClr val="5C5C5C"/>
                </a:solidFill>
                <a:ea typeface="+mj-lt"/>
                <a:cs typeface="+mj-lt"/>
              </a:rPr>
              <a:t>cam </a:t>
            </a:r>
            <a:r>
              <a:rPr lang="en-US" b="1" i="1" err="1">
                <a:solidFill>
                  <a:srgbClr val="5C5C5C"/>
                </a:solidFill>
                <a:ea typeface="+mj-lt"/>
                <a:cs typeface="+mj-lt"/>
              </a:rPr>
              <a:t>ơn</a:t>
            </a:r>
            <a:r>
              <a:rPr lang="en-US">
                <a:solidFill>
                  <a:srgbClr val="5C5C5C"/>
                </a:solidFill>
                <a:ea typeface="+mj-lt"/>
                <a:cs typeface="+mj-lt"/>
              </a:rPr>
              <a:t> </a:t>
            </a:r>
            <a:r>
              <a:rPr lang="en-US" b="1" i="1" err="1">
                <a:solidFill>
                  <a:srgbClr val="5C5C5C"/>
                </a:solidFill>
                <a:ea typeface="+mj-lt"/>
                <a:cs typeface="+mj-lt"/>
              </a:rPr>
              <a:t>Bedankt</a:t>
            </a:r>
            <a:r>
              <a:rPr lang="en-US">
                <a:solidFill>
                  <a:srgbClr val="5C5C5C"/>
                </a:solidFill>
                <a:latin typeface="Calibri Light"/>
                <a:cs typeface="Calibri Light"/>
              </a:rPr>
              <a:t> </a:t>
            </a:r>
            <a:r>
              <a:rPr lang="mk-MK" altLang="en-US" b="1" i="1">
                <a:solidFill>
                  <a:srgbClr val="5C5C5C"/>
                </a:solidFill>
                <a:latin typeface="Google Sans"/>
              </a:rPr>
              <a:t>Ви благодарам</a:t>
            </a:r>
            <a:r>
              <a:rPr lang="mk-MK" altLang="en-US" sz="1200" b="1" i="1">
                <a:solidFill>
                  <a:srgbClr val="5C5C5C"/>
                </a:solidFill>
              </a:rPr>
              <a:t> </a:t>
            </a:r>
            <a:endParaRPr lang="mk-MK" altLang="en-US" sz="3600" b="1" i="1">
              <a:solidFill>
                <a:srgbClr val="5C5C5C"/>
              </a:solidFill>
              <a:latin typeface="Arial" panose="020B0604020202020204" pitchFamily="34" charset="0"/>
              <a:cs typeface="Arial"/>
            </a:endParaRPr>
          </a:p>
          <a:p>
            <a:pPr algn="ctr"/>
            <a:endParaRPr lang="en-US" b="1" i="1">
              <a:solidFill>
                <a:srgbClr val="5C5C5C"/>
              </a:solidFill>
              <a:cs typeface="Calibri Light"/>
            </a:endParaRPr>
          </a:p>
        </p:txBody>
      </p:sp>
      <p:sp>
        <p:nvSpPr>
          <p:cNvPr id="14" name="Title 1">
            <a:extLst>
              <a:ext uri="{FF2B5EF4-FFF2-40B4-BE49-F238E27FC236}">
                <a16:creationId xmlns:a16="http://schemas.microsoft.com/office/drawing/2014/main" id="{FC2605E2-E1CA-44F9-9C61-D91D4D25807C}"/>
              </a:ext>
            </a:extLst>
          </p:cNvPr>
          <p:cNvSpPr txBox="1">
            <a:spLocks/>
          </p:cNvSpPr>
          <p:nvPr/>
        </p:nvSpPr>
        <p:spPr>
          <a:xfrm>
            <a:off x="-490634" y="4207866"/>
            <a:ext cx="13703969"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err="1">
                <a:solidFill>
                  <a:srgbClr val="5C5C5C"/>
                </a:solidFill>
              </a:rPr>
              <a:t>Obrigada</a:t>
            </a:r>
            <a:r>
              <a:rPr lang="en-US">
                <a:solidFill>
                  <a:srgbClr val="5C5C5C"/>
                </a:solidFill>
              </a:rPr>
              <a:t> </a:t>
            </a:r>
            <a:r>
              <a:rPr lang="en-US" b="1" i="1" err="1">
                <a:solidFill>
                  <a:srgbClr val="5C5C5C"/>
                </a:solidFill>
              </a:rPr>
              <a:t>Matur</a:t>
            </a:r>
            <a:r>
              <a:rPr lang="en-US" b="1" i="1">
                <a:solidFill>
                  <a:srgbClr val="5C5C5C"/>
                </a:solidFill>
              </a:rPr>
              <a:t> </a:t>
            </a:r>
            <a:r>
              <a:rPr lang="en-US" b="1" i="1" err="1">
                <a:solidFill>
                  <a:srgbClr val="5C5C5C"/>
                </a:solidFill>
              </a:rPr>
              <a:t>Nuwun</a:t>
            </a:r>
            <a:r>
              <a:rPr lang="en-US">
                <a:solidFill>
                  <a:srgbClr val="5C5C5C"/>
                </a:solidFill>
              </a:rPr>
              <a:t> </a:t>
            </a:r>
            <a:r>
              <a:rPr lang="en-US" b="1" i="1" err="1">
                <a:solidFill>
                  <a:srgbClr val="5C5C5C"/>
                </a:solidFill>
                <a:ea typeface="+mj-lt"/>
                <a:cs typeface="+mj-lt"/>
              </a:rPr>
              <a:t>ขอบคุณ</a:t>
            </a:r>
            <a:r>
              <a:rPr lang="en-US" i="1">
                <a:solidFill>
                  <a:srgbClr val="5C5C5C"/>
                </a:solidFill>
                <a:ea typeface="+mj-lt"/>
                <a:cs typeface="+mj-lt"/>
              </a:rPr>
              <a:t> </a:t>
            </a:r>
            <a:r>
              <a:rPr lang="en-US">
                <a:solidFill>
                  <a:srgbClr val="5C5C5C"/>
                </a:solidFill>
                <a:ea typeface="+mj-lt"/>
                <a:cs typeface="+mj-lt"/>
              </a:rPr>
              <a:t> </a:t>
            </a:r>
            <a:r>
              <a:rPr lang="en-US" b="1" i="1" err="1">
                <a:solidFill>
                  <a:srgbClr val="5C5C5C"/>
                </a:solidFill>
                <a:ea typeface="+mj-lt"/>
                <a:cs typeface="+mj-lt"/>
              </a:rPr>
              <a:t>Спасибо</a:t>
            </a:r>
            <a:r>
              <a:rPr lang="en-US">
                <a:solidFill>
                  <a:srgbClr val="5C5C5C"/>
                </a:solidFill>
                <a:ea typeface="+mj-lt"/>
                <a:cs typeface="+mj-lt"/>
              </a:rPr>
              <a:t> </a:t>
            </a:r>
            <a:r>
              <a:rPr lang="ko-KR" altLang="en-US" b="1">
                <a:solidFill>
                  <a:srgbClr val="5C5C5C"/>
                </a:solidFill>
                <a:ea typeface="+mj-lt"/>
                <a:cs typeface="+mj-lt"/>
              </a:rPr>
              <a:t>감사합니다</a:t>
            </a:r>
            <a:endParaRPr lang="en-US" b="1">
              <a:solidFill>
                <a:srgbClr val="5C5C5C"/>
              </a:solidFill>
              <a:ea typeface="+mj-lt"/>
              <a:cs typeface="+mj-lt"/>
            </a:endParaRPr>
          </a:p>
          <a:p>
            <a:pPr algn="ctr"/>
            <a:endParaRPr lang="en-US">
              <a:solidFill>
                <a:srgbClr val="5C5C5C"/>
              </a:solidFill>
              <a:cs typeface="Calibri Light"/>
            </a:endParaRPr>
          </a:p>
        </p:txBody>
      </p:sp>
      <p:sp>
        <p:nvSpPr>
          <p:cNvPr id="15" name="Title 1">
            <a:extLst>
              <a:ext uri="{FF2B5EF4-FFF2-40B4-BE49-F238E27FC236}">
                <a16:creationId xmlns:a16="http://schemas.microsoft.com/office/drawing/2014/main" id="{05342857-799C-4B35-AE9E-958D824DE727}"/>
              </a:ext>
            </a:extLst>
          </p:cNvPr>
          <p:cNvSpPr txBox="1">
            <a:spLocks/>
          </p:cNvSpPr>
          <p:nvPr/>
        </p:nvSpPr>
        <p:spPr>
          <a:xfrm>
            <a:off x="-1591672" y="-181373"/>
            <a:ext cx="151597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a:solidFill>
                  <a:srgbClr val="5C5C5C"/>
                </a:solidFill>
              </a:rPr>
              <a:t>Thankyou</a:t>
            </a:r>
            <a:r>
              <a:rPr lang="en-US">
                <a:solidFill>
                  <a:srgbClr val="5C5C5C"/>
                </a:solidFill>
              </a:rPr>
              <a:t>  </a:t>
            </a:r>
            <a:r>
              <a:rPr lang="zh-CN" altLang="en-US" b="1">
                <a:solidFill>
                  <a:srgbClr val="5C5C5C"/>
                </a:solidFill>
                <a:ea typeface="+mj-lt"/>
                <a:cs typeface="+mj-lt"/>
              </a:rPr>
              <a:t>谢谢</a:t>
            </a:r>
            <a:r>
              <a:rPr lang="zh-CN" altLang="en-US" i="1">
                <a:solidFill>
                  <a:srgbClr val="5C5C5C"/>
                </a:solidFill>
                <a:ea typeface="等线 Light"/>
              </a:rPr>
              <a:t> </a:t>
            </a:r>
            <a:r>
              <a:rPr lang="en-US" b="1" i="1">
                <a:solidFill>
                  <a:srgbClr val="5C5C5C"/>
                </a:solidFill>
              </a:rPr>
              <a:t>Merci</a:t>
            </a:r>
            <a:r>
              <a:rPr lang="en-US" altLang="zh-CN">
                <a:solidFill>
                  <a:srgbClr val="5C5C5C"/>
                </a:solidFill>
                <a:ea typeface="等线 Light"/>
              </a:rPr>
              <a:t> </a:t>
            </a:r>
            <a:r>
              <a:rPr lang="en-US" b="1" i="1" err="1">
                <a:solidFill>
                  <a:srgbClr val="5C5C5C"/>
                </a:solidFill>
              </a:rPr>
              <a:t>Terima</a:t>
            </a:r>
            <a:r>
              <a:rPr lang="en-US" b="1" i="1">
                <a:solidFill>
                  <a:srgbClr val="5C5C5C"/>
                </a:solidFill>
                <a:ea typeface="+mj-lt"/>
                <a:cs typeface="+mj-lt"/>
              </a:rPr>
              <a:t> Kasih</a:t>
            </a:r>
            <a:r>
              <a:rPr lang="en-US" altLang="ja-JP">
                <a:solidFill>
                  <a:srgbClr val="5C5C5C"/>
                </a:solidFill>
                <a:ea typeface="游ゴシック Light"/>
              </a:rPr>
              <a:t> </a:t>
            </a:r>
            <a:r>
              <a:rPr lang="ja-JP" altLang="en-US" b="1">
                <a:solidFill>
                  <a:srgbClr val="5C5C5C"/>
                </a:solidFill>
                <a:ea typeface="游ゴシック Light"/>
              </a:rPr>
              <a:t>ありがとう</a:t>
            </a:r>
            <a:r>
              <a:rPr lang="ja-JP" altLang="en-US" i="1">
                <a:solidFill>
                  <a:srgbClr val="5C5C5C"/>
                </a:solidFill>
                <a:ea typeface="游ゴシック Light"/>
              </a:rPr>
              <a:t> </a:t>
            </a:r>
            <a:r>
              <a:rPr lang="ja-JP" altLang="en-US" b="1" i="1">
                <a:solidFill>
                  <a:srgbClr val="5C5C5C"/>
                </a:solidFill>
                <a:ea typeface="游ゴシック Light"/>
              </a:rPr>
              <a:t>Danke</a:t>
            </a:r>
            <a:r>
              <a:rPr lang="ja-JP" altLang="en-US">
                <a:solidFill>
                  <a:srgbClr val="5C5C5C"/>
                </a:solidFill>
                <a:ea typeface="游ゴシック Light"/>
              </a:rPr>
              <a:t> </a:t>
            </a:r>
            <a:r>
              <a:rPr lang="en-US" altLang="ja-JP" b="1" i="1" err="1">
                <a:solidFill>
                  <a:srgbClr val="5C5C5C"/>
                </a:solidFill>
                <a:ea typeface="+mj-lt"/>
              </a:rPr>
              <a:t>Grazie</a:t>
            </a:r>
            <a:endParaRPr lang="en-US" i="1">
              <a:solidFill>
                <a:srgbClr val="5C5C5C"/>
              </a:solidFill>
              <a:ea typeface="游ゴシック Light"/>
              <a:cs typeface="+mj-lt"/>
            </a:endParaRPr>
          </a:p>
        </p:txBody>
      </p:sp>
      <p:sp>
        <p:nvSpPr>
          <p:cNvPr id="17" name="Title 1">
            <a:extLst>
              <a:ext uri="{FF2B5EF4-FFF2-40B4-BE49-F238E27FC236}">
                <a16:creationId xmlns:a16="http://schemas.microsoft.com/office/drawing/2014/main" id="{56EC3057-F910-4C16-BA11-5D8651A3B65F}"/>
              </a:ext>
            </a:extLst>
          </p:cNvPr>
          <p:cNvSpPr txBox="1">
            <a:spLocks/>
          </p:cNvSpPr>
          <p:nvPr/>
        </p:nvSpPr>
        <p:spPr>
          <a:xfrm>
            <a:off x="-1741544" y="3040960"/>
            <a:ext cx="151597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300" b="1" i="1" err="1"/>
              <a:t>Terima</a:t>
            </a:r>
            <a:r>
              <a:rPr lang="en-US" sz="7300" b="1" i="1">
                <a:ea typeface="+mj-lt"/>
                <a:cs typeface="+mj-lt"/>
              </a:rPr>
              <a:t> Kasih</a:t>
            </a:r>
            <a:r>
              <a:rPr lang="en-US" altLang="ja-JP" sz="7300">
                <a:solidFill>
                  <a:schemeClr val="tx1">
                    <a:lumMod val="85000"/>
                  </a:schemeClr>
                </a:solidFill>
                <a:ea typeface="游ゴシック Light"/>
              </a:rPr>
              <a:t> </a:t>
            </a:r>
            <a:endParaRPr lang="en-US" sz="7300" i="1">
              <a:solidFill>
                <a:schemeClr val="tx1">
                  <a:lumMod val="85000"/>
                </a:schemeClr>
              </a:solidFill>
              <a:ea typeface="游ゴシック Light"/>
              <a:cs typeface="+mj-lt"/>
            </a:endParaRPr>
          </a:p>
        </p:txBody>
      </p:sp>
    </p:spTree>
    <p:extLst>
      <p:ext uri="{BB962C8B-B14F-4D97-AF65-F5344CB8AC3E}">
        <p14:creationId xmlns:p14="http://schemas.microsoft.com/office/powerpoint/2010/main" val="41763240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2081772"/>
            <a:ext cx="5543746" cy="4351338"/>
          </a:xfrm>
        </p:spPr>
        <p:txBody>
          <a:bodyPr>
            <a:normAutofit/>
          </a:bodyPr>
          <a:lstStyle/>
          <a:p>
            <a:pPr marL="0" indent="0" algn="just">
              <a:lnSpc>
                <a:spcPct val="150000"/>
              </a:lnSpc>
              <a:spcBef>
                <a:spcPts val="0"/>
              </a:spcBef>
              <a:buNone/>
            </a:pPr>
            <a:r>
              <a:rPr lang="id-ID" sz="1800">
                <a:effectLst/>
                <a:latin typeface="Times New Roman" panose="02020603050405020304" pitchFamily="18" charset="0"/>
                <a:ea typeface="Calibri" panose="020F0502020204030204" pitchFamily="34" charset="0"/>
                <a:cs typeface="Times New Roman" panose="02020603050405020304" pitchFamily="18" charset="0"/>
              </a:rPr>
              <a:t>Prinsip kerja dari neuron ini kemudian dimodelkan secara matematis. Pemodelan matematika inilah yang menjadi dasar dari ANN. Elemen dasar dari sebuah ANN adalah sebuah neuron. Neuron ini akan mengubah sinyal msukan menjadi sebuah keluaran. Setiap neuron mempunyai suatu inputan yang memiliki bobotnya masing – masing. Sinyal kemudian akan dikonversi menggunakan sebuah fungsi aktivasi. Fungsi aktivasi yang digunakan dapat beragam seperti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Relu, sigmoid, tanh</a:t>
            </a:r>
            <a:r>
              <a:rPr lang="id-ID" sz="1800">
                <a:effectLst/>
                <a:latin typeface="Times New Roman" panose="02020603050405020304" pitchFamily="18" charset="0"/>
                <a:ea typeface="Calibri" panose="020F0502020204030204" pitchFamily="34" charset="0"/>
                <a:cs typeface="Times New Roman" panose="02020603050405020304" pitchFamily="18" charset="0"/>
              </a:rPr>
              <a:t> dan lain lain</a:t>
            </a:r>
          </a:p>
        </p:txBody>
      </p:sp>
      <p:pic>
        <p:nvPicPr>
          <p:cNvPr id="9" name="Picture 8">
            <a:extLst>
              <a:ext uri="{FF2B5EF4-FFF2-40B4-BE49-F238E27FC236}">
                <a16:creationId xmlns:a16="http://schemas.microsoft.com/office/drawing/2014/main" id="{135B056F-8D29-4B42-B01F-5F62C7FAD9BA}"/>
              </a:ext>
            </a:extLst>
          </p:cNvPr>
          <p:cNvPicPr/>
          <p:nvPr/>
        </p:nvPicPr>
        <p:blipFill>
          <a:blip r:embed="rId2">
            <a:extLst>
              <a:ext uri="{28A0092B-C50C-407E-A947-70E740481C1C}">
                <a14:useLocalDpi xmlns:a14="http://schemas.microsoft.com/office/drawing/2010/main" val="0"/>
              </a:ext>
            </a:extLst>
          </a:blip>
          <a:srcRect/>
          <a:stretch/>
        </p:blipFill>
        <p:spPr bwMode="auto">
          <a:xfrm>
            <a:off x="7111746" y="2988236"/>
            <a:ext cx="4126551" cy="1832909"/>
          </a:xfrm>
          <a:prstGeom prst="rect">
            <a:avLst/>
          </a:prstGeom>
          <a:noFill/>
          <a:ln>
            <a:noFill/>
          </a:ln>
        </p:spPr>
      </p:pic>
      <p:sp>
        <p:nvSpPr>
          <p:cNvPr id="7" name="Title 1">
            <a:extLst>
              <a:ext uri="{FF2B5EF4-FFF2-40B4-BE49-F238E27FC236}">
                <a16:creationId xmlns:a16="http://schemas.microsoft.com/office/drawing/2014/main" id="{A68CBF6C-486D-4E0A-95C4-FD3DE61820B5}"/>
              </a:ext>
            </a:extLst>
          </p:cNvPr>
          <p:cNvSpPr>
            <a:spLocks noGrp="1"/>
          </p:cNvSpPr>
          <p:nvPr>
            <p:ph type="title"/>
          </p:nvPr>
        </p:nvSpPr>
        <p:spPr>
          <a:xfrm>
            <a:off x="838200" y="921638"/>
            <a:ext cx="10515600" cy="1325563"/>
          </a:xfrm>
        </p:spPr>
        <p:txBody>
          <a:bodyPr/>
          <a:lstStyle/>
          <a:p>
            <a:r>
              <a:rPr lang="en-US" b="1">
                <a:latin typeface="+mn-lt"/>
              </a:rPr>
              <a:t>DASAR TEORI</a:t>
            </a:r>
            <a:endParaRPr lang="id-ID" b="1">
              <a:latin typeface="+mn-lt"/>
            </a:endParaRPr>
          </a:p>
        </p:txBody>
      </p:sp>
    </p:spTree>
    <p:extLst>
      <p:ext uri="{BB962C8B-B14F-4D97-AF65-F5344CB8AC3E}">
        <p14:creationId xmlns:p14="http://schemas.microsoft.com/office/powerpoint/2010/main" val="1288757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2081772"/>
            <a:ext cx="5543746" cy="4351338"/>
          </a:xfrm>
        </p:spPr>
        <p:txBody>
          <a:bodyPr>
            <a:normAutofit/>
          </a:bodyPr>
          <a:lstStyle/>
          <a:p>
            <a:pPr marL="0" indent="0" algn="just">
              <a:lnSpc>
                <a:spcPct val="150000"/>
              </a:lnSpc>
              <a:spcBef>
                <a:spcPts val="0"/>
              </a:spcBef>
              <a:buNone/>
            </a:pPr>
            <a:r>
              <a:rPr lang="id-ID" sz="1800" i="1">
                <a:effectLst/>
                <a:latin typeface="Times New Roman" panose="02020603050405020304" pitchFamily="18" charset="0"/>
                <a:ea typeface="Calibri" panose="020F0502020204030204" pitchFamily="34" charset="0"/>
                <a:cs typeface="Times New Roman" panose="02020603050405020304" pitchFamily="18" charset="0"/>
              </a:rPr>
              <a:t>Backpropagation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adalah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suatu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algoritma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ANN yang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memiliki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kekuatan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utama</a:t>
            </a:r>
            <a:r>
              <a:rPr lang="en-US" sz="1800">
                <a:effectLst/>
                <a:latin typeface="Times New Roman" panose="02020603050405020304" pitchFamily="18" charset="0"/>
                <a:ea typeface="Calibri" panose="020F0502020204030204" pitchFamily="34" charset="0"/>
                <a:cs typeface="Times New Roman" panose="02020603050405020304" pitchFamily="18" charset="0"/>
              </a:rPr>
              <a:t> pada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klasifikasi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suatu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pola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atau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disebut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sebagai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pattern recognition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Jaringan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syaraf</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backpropagation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dapat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digunakan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untuk</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memprediksi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luaran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dari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sebuah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US" sz="1800">
                <a:effectLst/>
                <a:latin typeface="Times New Roman" panose="02020603050405020304" pitchFamily="18" charset="0"/>
                <a:ea typeface="Calibri" panose="020F0502020204030204" pitchFamily="34" charset="0"/>
                <a:cs typeface="Times New Roman" panose="02020603050405020304" pitchFamily="18" charset="0"/>
              </a:rPr>
              <a:t>. Pada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mulanya</a:t>
            </a:r>
            <a:r>
              <a:rPr lang="en-US" sz="1800">
                <a:effectLst/>
                <a:latin typeface="Times New Roman" panose="02020603050405020304" pitchFamily="18" charset="0"/>
                <a:ea typeface="Calibri" panose="020F0502020204030204" pitchFamily="34" charset="0"/>
                <a:cs typeface="Times New Roman" panose="02020603050405020304" pitchFamily="18" charset="0"/>
              </a:rPr>
              <a:t> data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akan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diberikan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pada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US" sz="1800">
                <a:effectLst/>
                <a:latin typeface="Times New Roman" panose="02020603050405020304" pitchFamily="18" charset="0"/>
                <a:ea typeface="Calibri" panose="020F0502020204030204" pitchFamily="34" charset="0"/>
                <a:cs typeface="Times New Roman" panose="02020603050405020304" pitchFamily="18" charset="0"/>
              </a:rPr>
              <a:t>. Jika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menghasilkan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luaran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tidak</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sesuai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id-ID" sz="1800">
                <a:effectLst/>
                <a:latin typeface="Times New Roman" panose="02020603050405020304" pitchFamily="18" charset="0"/>
                <a:ea typeface="Calibri" panose="020F0502020204030204" pitchFamily="34" charset="0"/>
                <a:cs typeface="Times New Roman" panose="02020603050405020304" pitchFamily="18" charset="0"/>
              </a:rPr>
              <a:t>yang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diharapkan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maka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backpropagation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akan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memodifikasi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bobot</a:t>
            </a:r>
            <a:r>
              <a:rPr lang="en-US" sz="1800">
                <a:effectLst/>
                <a:latin typeface="Times New Roman" panose="02020603050405020304" pitchFamily="18" charset="0"/>
                <a:ea typeface="Calibri" panose="020F0502020204030204" pitchFamily="34" charset="0"/>
                <a:cs typeface="Times New Roman" panose="02020603050405020304" pitchFamily="18" charset="0"/>
              </a:rPr>
              <a:t> pada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hubungan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neuron</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135B056F-8D29-4B42-B01F-5F62C7FAD9BA}"/>
              </a:ext>
            </a:extLst>
          </p:cNvPr>
          <p:cNvPicPr/>
          <p:nvPr/>
        </p:nvPicPr>
        <p:blipFill>
          <a:blip r:embed="rId2">
            <a:extLst>
              <a:ext uri="{28A0092B-C50C-407E-A947-70E740481C1C}">
                <a14:useLocalDpi xmlns:a14="http://schemas.microsoft.com/office/drawing/2010/main" val="0"/>
              </a:ext>
            </a:extLst>
          </a:blip>
          <a:srcRect/>
          <a:stretch/>
        </p:blipFill>
        <p:spPr bwMode="auto">
          <a:xfrm>
            <a:off x="6381946" y="2141949"/>
            <a:ext cx="5800204" cy="3177985"/>
          </a:xfrm>
          <a:prstGeom prst="rect">
            <a:avLst/>
          </a:prstGeom>
          <a:noFill/>
          <a:ln>
            <a:noFill/>
          </a:ln>
        </p:spPr>
      </p:pic>
      <p:sp>
        <p:nvSpPr>
          <p:cNvPr id="7" name="Title 1">
            <a:extLst>
              <a:ext uri="{FF2B5EF4-FFF2-40B4-BE49-F238E27FC236}">
                <a16:creationId xmlns:a16="http://schemas.microsoft.com/office/drawing/2014/main" id="{F9465052-AEA4-4EBB-8A98-F07BA5DDF2AE}"/>
              </a:ext>
            </a:extLst>
          </p:cNvPr>
          <p:cNvSpPr>
            <a:spLocks noGrp="1"/>
          </p:cNvSpPr>
          <p:nvPr>
            <p:ph type="title"/>
          </p:nvPr>
        </p:nvSpPr>
        <p:spPr>
          <a:xfrm>
            <a:off x="838200" y="921638"/>
            <a:ext cx="10515600" cy="1325563"/>
          </a:xfrm>
        </p:spPr>
        <p:txBody>
          <a:bodyPr/>
          <a:lstStyle/>
          <a:p>
            <a:r>
              <a:rPr lang="en-US" b="1">
                <a:latin typeface="+mn-lt"/>
              </a:rPr>
              <a:t>DASAR TEORI</a:t>
            </a:r>
            <a:endParaRPr lang="id-ID" b="1">
              <a:latin typeface="+mn-lt"/>
            </a:endParaRPr>
          </a:p>
        </p:txBody>
      </p:sp>
    </p:spTree>
    <p:extLst>
      <p:ext uri="{BB962C8B-B14F-4D97-AF65-F5344CB8AC3E}">
        <p14:creationId xmlns:p14="http://schemas.microsoft.com/office/powerpoint/2010/main" val="30379609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1831518"/>
            <a:ext cx="5543746" cy="4351338"/>
          </a:xfrm>
        </p:spPr>
        <p:txBody>
          <a:bodyPr>
            <a:normAutofit lnSpcReduction="10000"/>
          </a:bodyPr>
          <a:lstStyle/>
          <a:p>
            <a:pPr marL="0" indent="0" algn="just">
              <a:lnSpc>
                <a:spcPct val="150000"/>
              </a:lnSpc>
              <a:spcBef>
                <a:spcPts val="0"/>
              </a:spcBef>
              <a:buNone/>
            </a:pPr>
            <a:r>
              <a:rPr lang="en-US" sz="1800" i="1">
                <a:effectLst/>
                <a:latin typeface="Times New Roman" panose="02020603050405020304" pitchFamily="18" charset="0"/>
                <a:ea typeface="Calibri" panose="020F0502020204030204" pitchFamily="34" charset="0"/>
              </a:rPr>
              <a:t>Gradient Descent </a:t>
            </a:r>
            <a:r>
              <a:rPr lang="id-ID" sz="1800">
                <a:effectLst/>
                <a:latin typeface="Times New Roman" panose="02020603050405020304" pitchFamily="18" charset="0"/>
                <a:ea typeface="Calibri" panose="020F0502020204030204" pitchFamily="34" charset="0"/>
              </a:rPr>
              <a:t>adalah algoritm</a:t>
            </a:r>
            <a:r>
              <a:rPr lang="en-US" sz="1800">
                <a:effectLst/>
                <a:latin typeface="Times New Roman" panose="02020603050405020304" pitchFamily="18" charset="0"/>
                <a:ea typeface="Calibri" panose="020F0502020204030204" pitchFamily="34" charset="0"/>
              </a:rPr>
              <a:t>a</a:t>
            </a:r>
            <a:r>
              <a:rPr lang="id-ID" sz="1800">
                <a:effectLst/>
                <a:latin typeface="Times New Roman" panose="02020603050405020304" pitchFamily="18" charset="0"/>
                <a:ea typeface="Calibri" panose="020F0502020204030204" pitchFamily="34" charset="0"/>
              </a:rPr>
              <a:t> pengoptimalan yang paling umum dalam pembelajaran mesin dan pembelajaran mendalam. Ini adalah algoritma pengoptimalan orde pertama. </a:t>
            </a:r>
            <a:r>
              <a:rPr lang="en-US" sz="1800">
                <a:effectLst/>
                <a:latin typeface="Times New Roman" panose="02020603050405020304" pitchFamily="18" charset="0"/>
                <a:ea typeface="Calibri" panose="020F0502020204030204" pitchFamily="34" charset="0"/>
              </a:rPr>
              <a:t>Hal </a:t>
            </a:r>
            <a:r>
              <a:rPr lang="en-US" sz="1800" err="1">
                <a:effectLst/>
                <a:latin typeface="Times New Roman" panose="02020603050405020304" pitchFamily="18" charset="0"/>
                <a:ea typeface="Calibri" panose="020F0502020204030204" pitchFamily="34" charset="0"/>
              </a:rPr>
              <a:t>ini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dilakukan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dengan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menghitung</a:t>
            </a:r>
            <a:r>
              <a:rPr lang="id-ID" sz="1800">
                <a:effectLst/>
                <a:latin typeface="Times New Roman" panose="02020603050405020304" pitchFamily="18" charset="0"/>
                <a:ea typeface="Calibri" panose="020F0502020204030204" pitchFamily="34" charset="0"/>
              </a:rPr>
              <a:t> turunan pertama saat melakukan pembaruan pada parameter</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dimana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akan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menghasilkan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gradien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dari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fungsi</a:t>
            </a:r>
            <a:r>
              <a:rPr lang="en-US" sz="1800">
                <a:effectLst/>
                <a:latin typeface="Times New Roman" panose="02020603050405020304" pitchFamily="18" charset="0"/>
                <a:ea typeface="Calibri" panose="020F0502020204030204" pitchFamily="34" charset="0"/>
              </a:rPr>
              <a:t> error</a:t>
            </a:r>
            <a:r>
              <a:rPr lang="id-ID" sz="1800">
                <a:effectLst/>
                <a:latin typeface="Times New Roman" panose="02020603050405020304" pitchFamily="18" charset="0"/>
                <a:ea typeface="Calibri" panose="020F0502020204030204" pitchFamily="34" charset="0"/>
              </a:rPr>
              <a:t>. Pada setiap iterasi, </a:t>
            </a:r>
            <a:r>
              <a:rPr lang="en-US" sz="1800">
                <a:effectLst/>
                <a:latin typeface="Times New Roman" panose="02020603050405020304" pitchFamily="18" charset="0"/>
                <a:ea typeface="Calibri" panose="020F0502020204030204" pitchFamily="34" charset="0"/>
              </a:rPr>
              <a:t>parameter </a:t>
            </a:r>
            <a:r>
              <a:rPr lang="en-US" sz="1800" err="1">
                <a:effectLst/>
                <a:latin typeface="Times New Roman" panose="02020603050405020304" pitchFamily="18" charset="0"/>
                <a:ea typeface="Calibri" panose="020F0502020204030204" pitchFamily="34" charset="0"/>
              </a:rPr>
              <a:t>akan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diperbaharui</a:t>
            </a:r>
            <a:r>
              <a:rPr lang="en-US" sz="1800">
                <a:effectLst/>
                <a:latin typeface="Times New Roman" panose="02020603050405020304" pitchFamily="18" charset="0"/>
                <a:ea typeface="Calibri" panose="020F0502020204030204" pitchFamily="34" charset="0"/>
              </a:rPr>
              <a:t> </a:t>
            </a:r>
            <a:r>
              <a:rPr lang="id-ID" sz="1800">
                <a:effectLst/>
                <a:latin typeface="Times New Roman" panose="02020603050405020304" pitchFamily="18" charset="0"/>
                <a:ea typeface="Calibri" panose="020F0502020204030204" pitchFamily="34" charset="0"/>
              </a:rPr>
              <a:t>dalam arah yang berlawanan dari gradien fungsi </a:t>
            </a:r>
            <a:r>
              <a:rPr lang="en-US" sz="1800">
                <a:effectLst/>
                <a:latin typeface="Times New Roman" panose="02020603050405020304" pitchFamily="18" charset="0"/>
                <a:ea typeface="Calibri" panose="020F0502020204030204" pitchFamily="34" charset="0"/>
              </a:rPr>
              <a:t>error</a:t>
            </a:r>
            <a:r>
              <a:rPr lang="id-ID" sz="1800">
                <a:effectLst/>
                <a:latin typeface="Times New Roman" panose="02020603050405020304" pitchFamily="18" charset="0"/>
                <a:ea typeface="Calibri" panose="020F0502020204030204" pitchFamily="34" charset="0"/>
              </a:rPr>
              <a:t> J(w). Besar kecilnya langkah pada setiap iterasi untuk mencapai minimum lokal ditentukan oleh kecepatan pemelajaran </a:t>
            </a:r>
            <a:r>
              <a:rPr lang="el-GR" sz="1800">
                <a:effectLst/>
                <a:latin typeface="Times New Roman" panose="02020603050405020304" pitchFamily="18" charset="0"/>
                <a:ea typeface="Calibri" panose="020F0502020204030204" pitchFamily="34" charset="0"/>
              </a:rPr>
              <a:t>α</a:t>
            </a:r>
            <a:r>
              <a:rPr lang="en-US" sz="1800">
                <a:effectLst/>
                <a:latin typeface="Times New Roman" panose="02020603050405020304" pitchFamily="18" charset="0"/>
                <a:ea typeface="Calibri" panose="020F0502020204030204" pitchFamily="34" charset="0"/>
              </a:rPr>
              <a:t> (Learning Rate)</a:t>
            </a:r>
            <a:r>
              <a:rPr lang="el-GR" sz="1800">
                <a:effectLst/>
                <a:latin typeface="Times New Roman" panose="02020603050405020304" pitchFamily="18" charset="0"/>
                <a:ea typeface="Calibri" panose="020F0502020204030204" pitchFamily="34" charset="0"/>
              </a:rPr>
              <a:t>. </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a:extLst>
              <a:ext uri="{FF2B5EF4-FFF2-40B4-BE49-F238E27FC236}">
                <a16:creationId xmlns:a16="http://schemas.microsoft.com/office/drawing/2014/main" id="{2B63DEDD-F86C-487E-BC8B-F1C280C38D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45" t="8947" r="7271" b="5635"/>
          <a:stretch/>
        </p:blipFill>
        <p:spPr bwMode="auto">
          <a:xfrm>
            <a:off x="6842090" y="2416580"/>
            <a:ext cx="4511710" cy="261473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4942D4CF-296A-4FC9-8457-3CD22CF80BB9}"/>
              </a:ext>
            </a:extLst>
          </p:cNvPr>
          <p:cNvSpPr>
            <a:spLocks noGrp="1"/>
          </p:cNvSpPr>
          <p:nvPr>
            <p:ph type="title"/>
          </p:nvPr>
        </p:nvSpPr>
        <p:spPr>
          <a:xfrm>
            <a:off x="838200" y="671384"/>
            <a:ext cx="10515600" cy="1325563"/>
          </a:xfrm>
        </p:spPr>
        <p:txBody>
          <a:bodyPr/>
          <a:lstStyle/>
          <a:p>
            <a:r>
              <a:rPr lang="en-US" b="1">
                <a:latin typeface="+mn-lt"/>
              </a:rPr>
              <a:t>DASAR TEORI</a:t>
            </a:r>
            <a:endParaRPr lang="id-ID" b="1">
              <a:latin typeface="+mn-lt"/>
            </a:endParaRPr>
          </a:p>
        </p:txBody>
      </p:sp>
    </p:spTree>
    <p:extLst>
      <p:ext uri="{BB962C8B-B14F-4D97-AF65-F5344CB8AC3E}">
        <p14:creationId xmlns:p14="http://schemas.microsoft.com/office/powerpoint/2010/main" val="1337285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1831518"/>
            <a:ext cx="10370270" cy="4351338"/>
          </a:xfrm>
        </p:spPr>
        <p:txBody>
          <a:bodyPr>
            <a:normAutofit/>
          </a:bodyPr>
          <a:lstStyle/>
          <a:p>
            <a:pPr marL="0" marR="0" indent="0" algn="just">
              <a:lnSpc>
                <a:spcPct val="150000"/>
              </a:lnSpc>
              <a:spcBef>
                <a:spcPts val="0"/>
              </a:spcBef>
              <a:spcAft>
                <a:spcPts val="0"/>
              </a:spcAft>
              <a:buNone/>
            </a:pPr>
            <a:r>
              <a:rPr lang="id-ID" sz="1800">
                <a:effectLst/>
                <a:latin typeface="Times New Roman" panose="02020603050405020304" pitchFamily="18" charset="0"/>
                <a:ea typeface="Calibri" panose="020F0502020204030204" pitchFamily="34" charset="0"/>
                <a:cs typeface="Times New Roman" panose="02020603050405020304" pitchFamily="18" charset="0"/>
              </a:rPr>
              <a:t>Normalisasi adalah teknik yang sering diterapkan sebagai bagian dari persiapan data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pre processing</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r>
              <a:rPr lang="id-ID" sz="1800">
                <a:effectLst/>
                <a:latin typeface="Times New Roman" panose="02020603050405020304" pitchFamily="18" charset="0"/>
                <a:ea typeface="Calibri" panose="020F0502020204030204" pitchFamily="34" charset="0"/>
                <a:cs typeface="Times New Roman" panose="02020603050405020304" pitchFamily="18" charset="0"/>
              </a:rPr>
              <a:t> untuk pembelajaran mesin. Tujuan dari normalisasi adalah untuk mengubah nilai kolom numerik dalam dataset untuk menggunakan skala umum, tanpa mendistorsi perbedaan dalam rentang nilai atau kehilangan informasi.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Terdapat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beberapa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jenis</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normalisasi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yaitu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lgn="just">
              <a:lnSpc>
                <a:spcPct val="150000"/>
              </a:lnSpc>
              <a:spcBef>
                <a:spcPts val="0"/>
              </a:spcBef>
              <a:buNone/>
            </a:pP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Normalisasi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Min-Max</a:t>
            </a:r>
          </a:p>
          <a:p>
            <a:pPr algn="just">
              <a:lnSpc>
                <a:spcPct val="150000"/>
              </a:lnSpc>
              <a:spcBef>
                <a:spcPts val="0"/>
              </a:spcBef>
            </a:pP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800" err="1">
                <a:latin typeface="Times New Roman" panose="02020603050405020304" pitchFamily="18" charset="0"/>
                <a:ea typeface="Calibri" panose="020F0502020204030204" pitchFamily="34" charset="0"/>
                <a:cs typeface="Times New Roman" panose="02020603050405020304" pitchFamily="18" charset="0"/>
              </a:rPr>
              <a:t>Normalisasi</a:t>
            </a:r>
            <a:r>
              <a:rPr lang="en-US" sz="1800">
                <a:latin typeface="Times New Roman" panose="02020603050405020304" pitchFamily="18" charset="0"/>
                <a:ea typeface="Calibri" panose="020F0502020204030204" pitchFamily="34" charset="0"/>
                <a:cs typeface="Times New Roman" panose="02020603050405020304" pitchFamily="18" charset="0"/>
              </a:rPr>
              <a:t> Z-Score</a:t>
            </a:r>
          </a:p>
          <a:p>
            <a:pPr marL="0" indent="0" algn="just">
              <a:lnSpc>
                <a:spcPct val="150000"/>
              </a:lnSpc>
              <a:spcBef>
                <a:spcPts val="0"/>
              </a:spcBef>
              <a:buNone/>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4942D4CF-296A-4FC9-8457-3CD22CF80BB9}"/>
              </a:ext>
            </a:extLst>
          </p:cNvPr>
          <p:cNvSpPr>
            <a:spLocks noGrp="1"/>
          </p:cNvSpPr>
          <p:nvPr>
            <p:ph type="title"/>
          </p:nvPr>
        </p:nvSpPr>
        <p:spPr>
          <a:xfrm>
            <a:off x="838200" y="671384"/>
            <a:ext cx="10515600" cy="1325563"/>
          </a:xfrm>
        </p:spPr>
        <p:txBody>
          <a:bodyPr/>
          <a:lstStyle/>
          <a:p>
            <a:r>
              <a:rPr lang="en-US" b="1">
                <a:latin typeface="+mn-lt"/>
              </a:rPr>
              <a:t>DASAR TEORI</a:t>
            </a:r>
            <a:endParaRPr lang="id-ID" b="1">
              <a:latin typeface="+mn-lt"/>
            </a:endParaRPr>
          </a:p>
        </p:txBody>
      </p:sp>
      <p:pic>
        <p:nvPicPr>
          <p:cNvPr id="9" name="Picture 2" descr="How to Scale data into the 0-1 range using Min-Max Normalization. -  knowledge Transfer">
            <a:extLst>
              <a:ext uri="{FF2B5EF4-FFF2-40B4-BE49-F238E27FC236}">
                <a16:creationId xmlns:a16="http://schemas.microsoft.com/office/drawing/2014/main" id="{21A4728F-119F-4FA8-B824-F47E86AAA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0556" y="3734782"/>
            <a:ext cx="3637859" cy="11262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217A28-A3E3-44C3-BDD1-B6CC4C5863C5}"/>
              </a:ext>
            </a:extLst>
          </p:cNvPr>
          <p:cNvPicPr>
            <a:picLocks noChangeAspect="1"/>
          </p:cNvPicPr>
          <p:nvPr/>
        </p:nvPicPr>
        <p:blipFill>
          <a:blip r:embed="rId3"/>
          <a:stretch>
            <a:fillRect/>
          </a:stretch>
        </p:blipFill>
        <p:spPr>
          <a:xfrm>
            <a:off x="3710556" y="5314781"/>
            <a:ext cx="2276793" cy="1019317"/>
          </a:xfrm>
          <a:prstGeom prst="rect">
            <a:avLst/>
          </a:prstGeom>
        </p:spPr>
      </p:pic>
      <p:pic>
        <p:nvPicPr>
          <p:cNvPr id="11" name="Picture 10">
            <a:extLst>
              <a:ext uri="{FF2B5EF4-FFF2-40B4-BE49-F238E27FC236}">
                <a16:creationId xmlns:a16="http://schemas.microsoft.com/office/drawing/2014/main" id="{4CFAD3F4-8697-45A8-AC9D-7086E78B0865}"/>
              </a:ext>
            </a:extLst>
          </p:cNvPr>
          <p:cNvPicPr>
            <a:picLocks noChangeAspect="1"/>
          </p:cNvPicPr>
          <p:nvPr/>
        </p:nvPicPr>
        <p:blipFill>
          <a:blip r:embed="rId4"/>
          <a:stretch>
            <a:fillRect/>
          </a:stretch>
        </p:blipFill>
        <p:spPr>
          <a:xfrm>
            <a:off x="6096000" y="5314781"/>
            <a:ext cx="1976044" cy="1035676"/>
          </a:xfrm>
          <a:prstGeom prst="rect">
            <a:avLst/>
          </a:prstGeom>
        </p:spPr>
      </p:pic>
    </p:spTree>
    <p:extLst>
      <p:ext uri="{BB962C8B-B14F-4D97-AF65-F5344CB8AC3E}">
        <p14:creationId xmlns:p14="http://schemas.microsoft.com/office/powerpoint/2010/main" val="17625392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1831518"/>
            <a:ext cx="10370270" cy="4351338"/>
          </a:xfrm>
        </p:spPr>
        <p:txBody>
          <a:bodyPr>
            <a:normAutofit/>
          </a:bodyPr>
          <a:lstStyle/>
          <a:p>
            <a:pPr marL="0" marR="0" indent="0" algn="just">
              <a:lnSpc>
                <a:spcPct val="150000"/>
              </a:lnSpc>
              <a:spcBef>
                <a:spcPts val="0"/>
              </a:spcBef>
              <a:spcAft>
                <a:spcPts val="0"/>
              </a:spcAft>
              <a:buNone/>
            </a:pPr>
            <a:r>
              <a:rPr lang="id-ID" sz="1800">
                <a:effectLst/>
                <a:latin typeface="Times New Roman" panose="02020603050405020304" pitchFamily="18" charset="0"/>
                <a:ea typeface="Calibri" panose="020F0502020204030204" pitchFamily="34" charset="0"/>
                <a:cs typeface="Times New Roman" panose="02020603050405020304" pitchFamily="18" charset="0"/>
              </a:rPr>
              <a:t>Normalisasi adalah teknik yang sering diterapkan sebagai bagian dari persiapan data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pre processing</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r>
              <a:rPr lang="id-ID" sz="1800">
                <a:effectLst/>
                <a:latin typeface="Times New Roman" panose="02020603050405020304" pitchFamily="18" charset="0"/>
                <a:ea typeface="Calibri" panose="020F0502020204030204" pitchFamily="34" charset="0"/>
                <a:cs typeface="Times New Roman" panose="02020603050405020304" pitchFamily="18" charset="0"/>
              </a:rPr>
              <a:t> untuk pembelajaran mesin. Tujuan dari normalisasi adalah untuk mengubah nilai kolom numerik dalam dataset untuk menggunakan skala umum, tanpa mendistorsi perbedaan dalam rentang nilai atau kehilangan informasi.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Terdapat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beberapa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jenis</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normalisasi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yaitu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lgn="just">
              <a:lnSpc>
                <a:spcPct val="150000"/>
              </a:lnSpc>
              <a:spcBef>
                <a:spcPts val="0"/>
              </a:spcBef>
              <a:buNone/>
            </a:pP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Normalisasi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Min-Max</a:t>
            </a:r>
          </a:p>
          <a:p>
            <a:pPr algn="just">
              <a:lnSpc>
                <a:spcPct val="150000"/>
              </a:lnSpc>
              <a:spcBef>
                <a:spcPts val="0"/>
              </a:spcBef>
            </a:pP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800" err="1">
                <a:latin typeface="Times New Roman" panose="02020603050405020304" pitchFamily="18" charset="0"/>
                <a:ea typeface="Calibri" panose="020F0502020204030204" pitchFamily="34" charset="0"/>
                <a:cs typeface="Times New Roman" panose="02020603050405020304" pitchFamily="18" charset="0"/>
              </a:rPr>
              <a:t>Normalisasi</a:t>
            </a:r>
            <a:r>
              <a:rPr lang="en-US" sz="1800">
                <a:latin typeface="Times New Roman" panose="02020603050405020304" pitchFamily="18" charset="0"/>
                <a:ea typeface="Calibri" panose="020F0502020204030204" pitchFamily="34" charset="0"/>
                <a:cs typeface="Times New Roman" panose="02020603050405020304" pitchFamily="18" charset="0"/>
              </a:rPr>
              <a:t> Z-Score</a:t>
            </a:r>
          </a:p>
          <a:p>
            <a:pPr marL="0" indent="0" algn="just">
              <a:lnSpc>
                <a:spcPct val="150000"/>
              </a:lnSpc>
              <a:spcBef>
                <a:spcPts val="0"/>
              </a:spcBef>
              <a:buNone/>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4942D4CF-296A-4FC9-8457-3CD22CF80BB9}"/>
              </a:ext>
            </a:extLst>
          </p:cNvPr>
          <p:cNvSpPr>
            <a:spLocks noGrp="1"/>
          </p:cNvSpPr>
          <p:nvPr>
            <p:ph type="title"/>
          </p:nvPr>
        </p:nvSpPr>
        <p:spPr>
          <a:xfrm>
            <a:off x="838200" y="671384"/>
            <a:ext cx="10515600" cy="1325563"/>
          </a:xfrm>
        </p:spPr>
        <p:txBody>
          <a:bodyPr/>
          <a:lstStyle/>
          <a:p>
            <a:r>
              <a:rPr lang="en-US" b="1">
                <a:latin typeface="+mn-lt"/>
              </a:rPr>
              <a:t>DASAR TEORI</a:t>
            </a:r>
            <a:endParaRPr lang="id-ID" b="1">
              <a:latin typeface="+mn-lt"/>
            </a:endParaRPr>
          </a:p>
        </p:txBody>
      </p:sp>
      <p:pic>
        <p:nvPicPr>
          <p:cNvPr id="9" name="Picture 2" descr="How to Scale data into the 0-1 range using Min-Max Normalization. -  knowledge Transfer">
            <a:extLst>
              <a:ext uri="{FF2B5EF4-FFF2-40B4-BE49-F238E27FC236}">
                <a16:creationId xmlns:a16="http://schemas.microsoft.com/office/drawing/2014/main" id="{21A4728F-119F-4FA8-B824-F47E86AAA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0556" y="3734782"/>
            <a:ext cx="3637859" cy="11262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217A28-A3E3-44C3-BDD1-B6CC4C5863C5}"/>
              </a:ext>
            </a:extLst>
          </p:cNvPr>
          <p:cNvPicPr>
            <a:picLocks noChangeAspect="1"/>
          </p:cNvPicPr>
          <p:nvPr/>
        </p:nvPicPr>
        <p:blipFill>
          <a:blip r:embed="rId3"/>
          <a:stretch>
            <a:fillRect/>
          </a:stretch>
        </p:blipFill>
        <p:spPr>
          <a:xfrm>
            <a:off x="3710556" y="5314781"/>
            <a:ext cx="2276793" cy="1019317"/>
          </a:xfrm>
          <a:prstGeom prst="rect">
            <a:avLst/>
          </a:prstGeom>
        </p:spPr>
      </p:pic>
      <p:pic>
        <p:nvPicPr>
          <p:cNvPr id="11" name="Picture 10">
            <a:extLst>
              <a:ext uri="{FF2B5EF4-FFF2-40B4-BE49-F238E27FC236}">
                <a16:creationId xmlns:a16="http://schemas.microsoft.com/office/drawing/2014/main" id="{4CFAD3F4-8697-45A8-AC9D-7086E78B0865}"/>
              </a:ext>
            </a:extLst>
          </p:cNvPr>
          <p:cNvPicPr>
            <a:picLocks noChangeAspect="1"/>
          </p:cNvPicPr>
          <p:nvPr/>
        </p:nvPicPr>
        <p:blipFill>
          <a:blip r:embed="rId4"/>
          <a:stretch>
            <a:fillRect/>
          </a:stretch>
        </p:blipFill>
        <p:spPr>
          <a:xfrm>
            <a:off x="6096000" y="5314781"/>
            <a:ext cx="1976044" cy="1035676"/>
          </a:xfrm>
          <a:prstGeom prst="rect">
            <a:avLst/>
          </a:prstGeom>
        </p:spPr>
      </p:pic>
    </p:spTree>
    <p:extLst>
      <p:ext uri="{BB962C8B-B14F-4D97-AF65-F5344CB8AC3E}">
        <p14:creationId xmlns:p14="http://schemas.microsoft.com/office/powerpoint/2010/main" val="303394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Words>2441</Words>
  <Application>Microsoft Office PowerPoint</Application>
  <PresentationFormat>Widescreen</PresentationFormat>
  <Paragraphs>299</Paragraphs>
  <Slides>46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Google Sans</vt:lpstr>
      <vt:lpstr>Arial</vt:lpstr>
      <vt:lpstr>Calibri</vt:lpstr>
      <vt:lpstr>Calibri Light</vt:lpstr>
      <vt:lpstr>Symbol</vt:lpstr>
      <vt:lpstr>Times New Roman</vt:lpstr>
      <vt:lpstr>Office Theme</vt:lpstr>
      <vt:lpstr>LAPORAN PROYEK JARINGAN SYARAF TIRUAN MENGGUNAKAN ALGORITMA PROPAGASI BELAKANG  </vt:lpstr>
      <vt:lpstr>LATAR BELAKANG</vt:lpstr>
      <vt:lpstr>DASAR TEORI</vt:lpstr>
      <vt:lpstr>PowerPoint Presentation</vt:lpstr>
      <vt:lpstr>DASAR TEORI</vt:lpstr>
      <vt:lpstr>DASAR TEORI</vt:lpstr>
      <vt:lpstr>DASAR TEORI</vt:lpstr>
      <vt:lpstr>DASAR TEORI</vt:lpstr>
      <vt:lpstr>DASAR TEORI</vt:lpstr>
      <vt:lpstr>DASAR TEORI</vt:lpstr>
      <vt:lpstr>DASAR TEORI</vt:lpstr>
      <vt:lpstr>MENGENAI DATASET</vt:lpstr>
      <vt:lpstr>PowerPoint Presentation</vt:lpstr>
      <vt:lpstr>LANGKAH KERJA NEURAL NETWORK + BACKPROPAGATION</vt:lpstr>
      <vt:lpstr>1. INPUT DATA + DATA SPLITTING</vt:lpstr>
      <vt:lpstr>2. NORMALISASI DATA</vt:lpstr>
      <vt:lpstr>3. DEKLARASI HYPERPARAMETER &amp; VARIABEL</vt:lpstr>
      <vt:lpstr>4. INISIALISASI BOBOT</vt:lpstr>
      <vt:lpstr>5. MELAKUKAN PROSES FORWARD PASS</vt:lpstr>
      <vt:lpstr>6. KUANTISASI OUTPUT</vt:lpstr>
      <vt:lpstr>7. MELAKUKAN PROSES BACKWARD PASS</vt:lpstr>
      <vt:lpstr>8. MELAKUKAN PEMBAHARUAN BOBOT</vt:lpstr>
      <vt:lpstr>8.5 MELAKUKAN PEMBAHARUAN BOBOT MENGGUNAKAN MOMENTUM</vt:lpstr>
      <vt:lpstr>9. Metric Calculation</vt:lpstr>
      <vt:lpstr>10. Testing</vt:lpstr>
      <vt:lpstr>11. Repeat!</vt:lpstr>
      <vt:lpstr>ARSITEKTUR MODEL JARINGAN</vt:lpstr>
      <vt:lpstr>EXPERIMENTAL RESULTS</vt:lpstr>
      <vt:lpstr>VARIASI HYPERPARAMETER</vt:lpstr>
      <vt:lpstr>PowerPoint Presentation</vt:lpstr>
      <vt:lpstr>VARIASI METODE INISIALISASI</vt:lpstr>
      <vt:lpstr>VARIASI METODE NORMALISASI</vt:lpstr>
      <vt:lpstr>PowerPoint Presentation</vt:lpstr>
      <vt:lpstr>VARIASI EPOCH</vt:lpstr>
      <vt:lpstr>PowerPoint Presentation</vt:lpstr>
      <vt:lpstr>PowerPoint Presentation</vt:lpstr>
      <vt:lpstr>VARIASI JUMLAH NEURON HIDDEN LAYER</vt:lpstr>
      <vt:lpstr>PowerPoint Presentation</vt:lpstr>
      <vt:lpstr>PowerPoint Presentation</vt:lpstr>
      <vt:lpstr>PowerPoint Presentation</vt:lpstr>
      <vt:lpstr>PowerPoint Presentation</vt:lpstr>
      <vt:lpstr>PowerPoint Presentation</vt:lpstr>
      <vt:lpstr>PowerPoint Presentation</vt:lpstr>
      <vt:lpstr>KESIMPULAN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dc:title>
  <dc:creator>Hansel Matthew</dc:creator>
  <cp:lastModifiedBy>Hansel Matthew</cp:lastModifiedBy>
  <cp:revision>2</cp:revision>
  <dcterms:created xsi:type="dcterms:W3CDTF">2021-03-28T10:53:33Z</dcterms:created>
  <dcterms:modified xsi:type="dcterms:W3CDTF">2021-06-20T14:56:24Z</dcterms:modified>
</cp:coreProperties>
</file>